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4247" r:id="rId1"/>
    <p:sldMasterId id="2147484272" r:id="rId2"/>
  </p:sldMasterIdLst>
  <p:notesMasterIdLst>
    <p:notesMasterId r:id="rId29"/>
  </p:notesMasterIdLst>
  <p:handoutMasterIdLst>
    <p:handoutMasterId r:id="rId30"/>
  </p:handoutMasterIdLst>
  <p:sldIdLst>
    <p:sldId id="286" r:id="rId3"/>
    <p:sldId id="289" r:id="rId4"/>
    <p:sldId id="301" r:id="rId5"/>
    <p:sldId id="303" r:id="rId6"/>
    <p:sldId id="290" r:id="rId7"/>
    <p:sldId id="313" r:id="rId8"/>
    <p:sldId id="291" r:id="rId9"/>
    <p:sldId id="314" r:id="rId10"/>
    <p:sldId id="308" r:id="rId11"/>
    <p:sldId id="309" r:id="rId12"/>
    <p:sldId id="310" r:id="rId13"/>
    <p:sldId id="312" r:id="rId14"/>
    <p:sldId id="293" r:id="rId15"/>
    <p:sldId id="305" r:id="rId16"/>
    <p:sldId id="294" r:id="rId17"/>
    <p:sldId id="295" r:id="rId18"/>
    <p:sldId id="299" r:id="rId19"/>
    <p:sldId id="297" r:id="rId20"/>
    <p:sldId id="307" r:id="rId21"/>
    <p:sldId id="296" r:id="rId22"/>
    <p:sldId id="306" r:id="rId23"/>
    <p:sldId id="315" r:id="rId24"/>
    <p:sldId id="316" r:id="rId25"/>
    <p:sldId id="298" r:id="rId26"/>
    <p:sldId id="302" r:id="rId27"/>
    <p:sldId id="304" r:id="rId28"/>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CAE3B"/>
    <a:srgbClr val="50771B"/>
    <a:srgbClr val="C19859"/>
    <a:srgbClr val="ECECEC"/>
    <a:srgbClr val="82786F"/>
    <a:srgbClr val="663830"/>
    <a:srgbClr val="3E6682"/>
    <a:srgbClr val="705C38"/>
    <a:srgbClr val="6E87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62" autoAdjust="0"/>
    <p:restoredTop sz="94660"/>
  </p:normalViewPr>
  <p:slideViewPr>
    <p:cSldViewPr snapToGrid="0">
      <p:cViewPr>
        <p:scale>
          <a:sx n="100" d="100"/>
          <a:sy n="100" d="100"/>
        </p:scale>
        <p:origin x="816" y="-474"/>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61A2DE62-24B0-4972-852B-4785B8FCBE77}" type="datetimeFigureOut">
              <a:rPr lang="en-US"/>
              <a:pPr/>
              <a:t>2/27/2017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603F1684-B626-4C74-9731-CBE8CE5003E4}" type="slidenum">
              <a:rPr lang="en-US"/>
              <a:pPr/>
              <a:t>‹#›</a:t>
            </a:fld>
            <a:endParaRPr lang="en-US"/>
          </a:p>
        </p:txBody>
      </p:sp>
    </p:spTree>
    <p:extLst>
      <p:ext uri="{BB962C8B-B14F-4D97-AF65-F5344CB8AC3E}">
        <p14:creationId xmlns:p14="http://schemas.microsoft.com/office/powerpoint/2010/main" val="3629653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9ADC5788-3AFA-4451-BC67-BFEEAB944D67}" type="datetimeFigureOut">
              <a:rPr lang="en-US"/>
              <a:pPr/>
              <a:t>2/27/2017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06A0A3C6-4E22-46FB-836F-CA2C48EC4DC1}" type="slidenum">
              <a:rPr lang="en-US"/>
              <a:pPr/>
              <a:t>‹#›</a:t>
            </a:fld>
            <a:endParaRPr lang="en-US"/>
          </a:p>
        </p:txBody>
      </p:sp>
    </p:spTree>
    <p:extLst>
      <p:ext uri="{BB962C8B-B14F-4D97-AF65-F5344CB8AC3E}">
        <p14:creationId xmlns:p14="http://schemas.microsoft.com/office/powerpoint/2010/main" val="20403370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11</a:t>
            </a:fld>
            <a:endParaRPr lang="en-US"/>
          </a:p>
        </p:txBody>
      </p:sp>
    </p:spTree>
    <p:extLst>
      <p:ext uri="{BB962C8B-B14F-4D97-AF65-F5344CB8AC3E}">
        <p14:creationId xmlns:p14="http://schemas.microsoft.com/office/powerpoint/2010/main" val="2609926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smtClean="0"/>
              <a:t>File Name</a:t>
            </a:r>
            <a:endParaRPr lang="en-US" dirty="0"/>
          </a:p>
        </p:txBody>
      </p:sp>
      <p:sp>
        <p:nvSpPr>
          <p:cNvPr id="10" name="TextBox 9"/>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242102173"/>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416547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58864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305043991"/>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260127948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702481296"/>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3" name="Picture Placeholder 2"/>
          <p:cNvSpPr>
            <a:spLocks noGrp="1"/>
          </p:cNvSpPr>
          <p:nvPr>
            <p:ph type="pic" sz="quarter" idx="12"/>
          </p:nvPr>
        </p:nvSpPr>
        <p:spPr>
          <a:xfrm>
            <a:off x="304800" y="942975"/>
            <a:ext cx="8382000" cy="4761228"/>
          </a:xfrm>
        </p:spPr>
        <p:txBody>
          <a:bodyPr/>
          <a:lstStyle/>
          <a:p>
            <a:endParaRPr lang="en-US"/>
          </a:p>
        </p:txBody>
      </p:sp>
    </p:spTree>
    <p:extLst>
      <p:ext uri="{BB962C8B-B14F-4D97-AF65-F5344CB8AC3E}">
        <p14:creationId xmlns:p14="http://schemas.microsoft.com/office/powerpoint/2010/main" val="279750143"/>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t>File Name</a:t>
            </a:r>
            <a:endParaRPr lang="en-US" dirty="0"/>
          </a:p>
        </p:txBody>
      </p:sp>
    </p:spTree>
    <p:extLst>
      <p:ext uri="{BB962C8B-B14F-4D97-AF65-F5344CB8AC3E}">
        <p14:creationId xmlns:p14="http://schemas.microsoft.com/office/powerpoint/2010/main" val="1035961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t>File Name</a:t>
            </a:r>
            <a:endParaRPr lang="en-US" dirty="0"/>
          </a:p>
        </p:txBody>
      </p:sp>
    </p:spTree>
    <p:extLst>
      <p:ext uri="{BB962C8B-B14F-4D97-AF65-F5344CB8AC3E}">
        <p14:creationId xmlns:p14="http://schemas.microsoft.com/office/powerpoint/2010/main" val="2302574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t>File Name</a:t>
            </a:r>
            <a:endParaRPr lang="en-US" dirty="0"/>
          </a:p>
        </p:txBody>
      </p:sp>
    </p:spTree>
    <p:extLst>
      <p:ext uri="{BB962C8B-B14F-4D97-AF65-F5344CB8AC3E}">
        <p14:creationId xmlns:p14="http://schemas.microsoft.com/office/powerpoint/2010/main" val="2906299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00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dirty="0" smtClean="0"/>
              <a:t>File Name</a:t>
            </a:r>
            <a:endParaRPr lang="en-US" dirty="0"/>
          </a:p>
        </p:txBody>
      </p:sp>
    </p:spTree>
    <p:extLst>
      <p:ext uri="{BB962C8B-B14F-4D97-AF65-F5344CB8AC3E}">
        <p14:creationId xmlns:p14="http://schemas.microsoft.com/office/powerpoint/2010/main" val="3836264534"/>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5347378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725981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930706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6130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24823386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3"/>
          </p:nvPr>
        </p:nvSpPr>
        <p:spPr/>
        <p:txBody>
          <a:bodyPr/>
          <a:lstStyle>
            <a:lvl1pPr>
              <a:defRPr/>
            </a:lvl1pPr>
          </a:lstStyle>
          <a:p>
            <a:pPr>
              <a:defRPr/>
            </a:pPr>
            <a:r>
              <a:rPr lang="en-US"/>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19477476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a:p>
        </p:txBody>
      </p:sp>
    </p:spTree>
    <p:extLst>
      <p:ext uri="{BB962C8B-B14F-4D97-AF65-F5344CB8AC3E}">
        <p14:creationId xmlns:p14="http://schemas.microsoft.com/office/powerpoint/2010/main" val="191335938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14454463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a:p>
        </p:txBody>
      </p:sp>
    </p:spTree>
    <p:extLst>
      <p:ext uri="{BB962C8B-B14F-4D97-AF65-F5344CB8AC3E}">
        <p14:creationId xmlns:p14="http://schemas.microsoft.com/office/powerpoint/2010/main" val="26314905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smtClean="0"/>
              <a:t>File Name</a:t>
            </a:r>
            <a:endParaRPr lang="en-US" dirty="0"/>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pPr/>
              <a:t>‹#›</a:t>
            </a:fld>
            <a:endParaRPr lang="en-US" dirty="0"/>
          </a:p>
        </p:txBody>
      </p:sp>
    </p:spTree>
    <p:extLst>
      <p:ext uri="{BB962C8B-B14F-4D97-AF65-F5344CB8AC3E}">
        <p14:creationId xmlns:p14="http://schemas.microsoft.com/office/powerpoint/2010/main" val="291676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
        <p:nvSpPr>
          <p:cNvPr id="12" name="TextBox 11"/>
          <p:cNvSpPr txBox="1"/>
          <p:nvPr userDrawn="1"/>
        </p:nvSpPr>
        <p:spPr>
          <a:xfrm>
            <a:off x="457200" y="5516644"/>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4043718914"/>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smtClean="0"/>
              <a:t>File Name</a:t>
            </a:r>
            <a:endParaRPr lang="en-US"/>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pPr/>
              <a:t>‹#›</a:t>
            </a:fld>
            <a:endParaRPr lang="en-US"/>
          </a:p>
        </p:txBody>
      </p:sp>
    </p:spTree>
    <p:extLst>
      <p:ext uri="{BB962C8B-B14F-4D97-AF65-F5344CB8AC3E}">
        <p14:creationId xmlns:p14="http://schemas.microsoft.com/office/powerpoint/2010/main" val="1309827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File Name</a:t>
            </a:r>
            <a:endParaRPr lang="en-US" dirty="0"/>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a:p>
        </p:txBody>
      </p:sp>
    </p:spTree>
    <p:extLst>
      <p:ext uri="{BB962C8B-B14F-4D97-AF65-F5344CB8AC3E}">
        <p14:creationId xmlns:p14="http://schemas.microsoft.com/office/powerpoint/2010/main" val="1940219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Tree>
    <p:extLst>
      <p:ext uri="{BB962C8B-B14F-4D97-AF65-F5344CB8AC3E}">
        <p14:creationId xmlns:p14="http://schemas.microsoft.com/office/powerpoint/2010/main" val="234097429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40777824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Tree>
    <p:extLst>
      <p:ext uri="{BB962C8B-B14F-4D97-AF65-F5344CB8AC3E}">
        <p14:creationId xmlns:p14="http://schemas.microsoft.com/office/powerpoint/2010/main" val="1610357477"/>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3444214839"/>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File Name</a:t>
            </a:r>
            <a:endParaRPr lang="en-US" dirty="0"/>
          </a:p>
        </p:txBody>
      </p:sp>
    </p:spTree>
    <p:extLst>
      <p:ext uri="{BB962C8B-B14F-4D97-AF65-F5344CB8AC3E}">
        <p14:creationId xmlns:p14="http://schemas.microsoft.com/office/powerpoint/2010/main" val="3342659469"/>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2378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image" Target="../media/image5.png"/><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image" Target="../media/image1.png"/><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theme" Target="../theme/theme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image" Target="../media/image4.png"/><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10">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Slide Number Placeholder 5"/>
          <p:cNvSpPr>
            <a:spLocks noGrp="1"/>
          </p:cNvSpPr>
          <p:nvPr>
            <p:ph type="sldNum" sz="quarter" idx="4"/>
          </p:nvPr>
        </p:nvSpPr>
        <p:spPr>
          <a:xfrm>
            <a:off x="8305799" y="228600"/>
            <a:ext cx="733425" cy="365125"/>
          </a:xfrm>
          <a:prstGeom prst="rect">
            <a:avLst/>
          </a:prstGeom>
        </p:spPr>
        <p:txBody>
          <a:bodyPr/>
          <a:lstStyle>
            <a:lvl1pPr algn="r">
              <a:defRPr sz="1000">
                <a:solidFill>
                  <a:schemeClr val="bg1"/>
                </a:solidFill>
              </a:defRPr>
            </a:lvl1pPr>
          </a:lstStyle>
          <a:p>
            <a:fld id="{0D0E9D3B-CB56-40AE-B0A9-8DA5E1AEFDB7}" type="slidenum">
              <a:rPr lang="en-US" smtClean="0"/>
              <a:pPr/>
              <a:t>‹#›</a:t>
            </a:fld>
            <a:endParaRPr lang="en-US" dirty="0"/>
          </a:p>
        </p:txBody>
      </p:sp>
      <p:sp>
        <p:nvSpPr>
          <p:cNvPr id="18" name="Title Placeholder 17"/>
          <p:cNvSpPr>
            <a:spLocks noGrp="1"/>
          </p:cNvSpPr>
          <p:nvPr>
            <p:ph type="title"/>
          </p:nvPr>
        </p:nvSpPr>
        <p:spPr>
          <a:xfrm>
            <a:off x="457200" y="419100"/>
            <a:ext cx="6858000" cy="25527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19" name="Text Placeholder 18"/>
          <p:cNvSpPr>
            <a:spLocks noGrp="1"/>
          </p:cNvSpPr>
          <p:nvPr>
            <p:ph type="body" idx="1"/>
          </p:nvPr>
        </p:nvSpPr>
        <p:spPr>
          <a:xfrm>
            <a:off x="457200" y="3200400"/>
            <a:ext cx="6858000" cy="1562100"/>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20" name="Footer Placeholder 19"/>
          <p:cNvSpPr>
            <a:spLocks noGrp="1"/>
          </p:cNvSpPr>
          <p:nvPr>
            <p:ph type="ftr" sz="quarter" idx="3"/>
          </p:nvPr>
        </p:nvSpPr>
        <p:spPr>
          <a:xfrm>
            <a:off x="123825" y="6356350"/>
            <a:ext cx="3160713" cy="365125"/>
          </a:xfrm>
          <a:prstGeom prst="rect">
            <a:avLst/>
          </a:prstGeom>
        </p:spPr>
        <p:txBody>
          <a:bodyPr vert="horz" lIns="91440" tIns="45720" rIns="91440" bIns="45720" rtlCol="0" anchor="ctr"/>
          <a:lstStyle>
            <a:lvl1pPr algn="l">
              <a:defRPr sz="1000">
                <a:solidFill>
                  <a:schemeClr val="bg1"/>
                </a:solidFill>
              </a:defRPr>
            </a:lvl1pPr>
          </a:lstStyle>
          <a:p>
            <a:r>
              <a:rPr lang="en-US" smtClean="0"/>
              <a:t>File Name</a:t>
            </a:r>
            <a:endParaRPr lang="en-US" dirty="0"/>
          </a:p>
        </p:txBody>
      </p:sp>
      <p:sp>
        <p:nvSpPr>
          <p:cNvPr id="25" name="Rectangle 24"/>
          <p:cNvSpPr/>
          <p:nvPr userDrawn="1"/>
        </p:nvSpPr>
        <p:spPr>
          <a:xfrm>
            <a:off x="2009775" y="1707600"/>
            <a:ext cx="558800"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217</a:t>
            </a:r>
          </a:p>
          <a:p>
            <a:pPr algn="ctr">
              <a:defRPr/>
            </a:pPr>
            <a:r>
              <a:rPr lang="en-US" sz="1000" dirty="0" smtClean="0">
                <a:solidFill>
                  <a:schemeClr val="tx1"/>
                </a:solidFill>
              </a:rPr>
              <a:t>217</a:t>
            </a:r>
          </a:p>
          <a:p>
            <a:pPr algn="ctr">
              <a:defRPr/>
            </a:pPr>
            <a:r>
              <a:rPr lang="en-US" sz="1000" dirty="0" smtClean="0">
                <a:solidFill>
                  <a:schemeClr val="tx1"/>
                </a:solidFill>
              </a:rPr>
              <a:t>217</a:t>
            </a:r>
            <a:endParaRPr lang="en-US" sz="1000" dirty="0">
              <a:solidFill>
                <a:schemeClr val="tx1"/>
              </a:solidFill>
            </a:endParaRPr>
          </a:p>
        </p:txBody>
      </p:sp>
      <p:sp>
        <p:nvSpPr>
          <p:cNvPr id="26" name="Rectangle 25"/>
          <p:cNvSpPr/>
          <p:nvPr userDrawn="1"/>
        </p:nvSpPr>
        <p:spPr>
          <a:xfrm>
            <a:off x="2730500" y="1707600"/>
            <a:ext cx="558800"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200</a:t>
            </a:r>
          </a:p>
          <a:p>
            <a:pPr algn="ctr">
              <a:defRPr/>
            </a:pPr>
            <a:r>
              <a:rPr lang="en-US" sz="1000" dirty="0" smtClean="0">
                <a:solidFill>
                  <a:schemeClr val="tx1"/>
                </a:solidFill>
              </a:rPr>
              <a:t>200</a:t>
            </a:r>
          </a:p>
          <a:p>
            <a:pPr algn="ctr">
              <a:defRPr/>
            </a:pPr>
            <a:r>
              <a:rPr lang="en-US" sz="1000" dirty="0" smtClean="0">
                <a:solidFill>
                  <a:schemeClr val="tx1"/>
                </a:solidFill>
              </a:rPr>
              <a:t>200</a:t>
            </a:r>
            <a:endParaRPr lang="en-US" sz="1000" dirty="0">
              <a:solidFill>
                <a:schemeClr val="tx1"/>
              </a:solidFill>
            </a:endParaRPr>
          </a:p>
        </p:txBody>
      </p:sp>
      <p:sp>
        <p:nvSpPr>
          <p:cNvPr id="27" name="Rectangle 26"/>
          <p:cNvSpPr/>
          <p:nvPr userDrawn="1"/>
        </p:nvSpPr>
        <p:spPr>
          <a:xfrm>
            <a:off x="568325" y="2394599"/>
            <a:ext cx="557213"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255</a:t>
            </a:r>
          </a:p>
          <a:p>
            <a:pPr algn="ctr">
              <a:defRPr/>
            </a:pPr>
            <a:r>
              <a:rPr lang="en-US" sz="1000" dirty="0" smtClean="0">
                <a:solidFill>
                  <a:schemeClr val="tx1"/>
                </a:solidFill>
              </a:rPr>
              <a:t>255</a:t>
            </a:r>
          </a:p>
          <a:p>
            <a:pPr algn="ctr">
              <a:defRPr/>
            </a:pPr>
            <a:r>
              <a:rPr lang="en-US" sz="1000" dirty="0" smtClean="0">
                <a:solidFill>
                  <a:schemeClr val="tx1"/>
                </a:solidFill>
              </a:rPr>
              <a:t>255</a:t>
            </a:r>
            <a:endParaRPr lang="en-US" sz="1000" dirty="0">
              <a:solidFill>
                <a:schemeClr val="tx1"/>
              </a:solidFill>
            </a:endParaRPr>
          </a:p>
        </p:txBody>
      </p:sp>
      <p:sp>
        <p:nvSpPr>
          <p:cNvPr id="28" name="Rectangle 27"/>
          <p:cNvSpPr/>
          <p:nvPr userDrawn="1"/>
        </p:nvSpPr>
        <p:spPr>
          <a:xfrm>
            <a:off x="1289050" y="2394599"/>
            <a:ext cx="557213"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0</a:t>
            </a:r>
          </a:p>
          <a:p>
            <a:pPr algn="ctr">
              <a:defRPr/>
            </a:pPr>
            <a:r>
              <a:rPr lang="en-US" sz="1000" dirty="0" smtClean="0">
                <a:solidFill>
                  <a:schemeClr val="bg1"/>
                </a:solidFill>
              </a:rPr>
              <a:t>0</a:t>
            </a:r>
          </a:p>
          <a:p>
            <a:pPr algn="ctr">
              <a:defRPr/>
            </a:pPr>
            <a:r>
              <a:rPr lang="en-US" sz="1000" dirty="0">
                <a:solidFill>
                  <a:schemeClr val="bg1"/>
                </a:solidFill>
              </a:rPr>
              <a:t>0</a:t>
            </a:r>
          </a:p>
        </p:txBody>
      </p:sp>
      <p:sp>
        <p:nvSpPr>
          <p:cNvPr id="29" name="Rectangle 28"/>
          <p:cNvSpPr/>
          <p:nvPr userDrawn="1"/>
        </p:nvSpPr>
        <p:spPr>
          <a:xfrm>
            <a:off x="2009775" y="2394599"/>
            <a:ext cx="558800"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163</a:t>
            </a:r>
          </a:p>
          <a:p>
            <a:pPr algn="ctr">
              <a:defRPr/>
            </a:pPr>
            <a:r>
              <a:rPr lang="en-US" sz="1000" dirty="0" smtClean="0">
                <a:solidFill>
                  <a:schemeClr val="tx1"/>
                </a:solidFill>
              </a:rPr>
              <a:t>163</a:t>
            </a:r>
          </a:p>
          <a:p>
            <a:pPr algn="ctr">
              <a:defRPr/>
            </a:pPr>
            <a:r>
              <a:rPr lang="en-US" sz="1000" dirty="0" smtClean="0">
                <a:solidFill>
                  <a:schemeClr val="tx1"/>
                </a:solidFill>
              </a:rPr>
              <a:t>163</a:t>
            </a:r>
            <a:endParaRPr lang="en-US" sz="1000" dirty="0">
              <a:solidFill>
                <a:schemeClr val="tx1"/>
              </a:solidFill>
            </a:endParaRPr>
          </a:p>
        </p:txBody>
      </p:sp>
      <p:sp>
        <p:nvSpPr>
          <p:cNvPr id="30" name="Rectangle 29"/>
          <p:cNvSpPr/>
          <p:nvPr userDrawn="1"/>
        </p:nvSpPr>
        <p:spPr>
          <a:xfrm>
            <a:off x="2730500" y="2394599"/>
            <a:ext cx="558800"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131</a:t>
            </a:r>
          </a:p>
          <a:p>
            <a:pPr algn="ctr">
              <a:defRPr/>
            </a:pPr>
            <a:r>
              <a:rPr lang="en-US" sz="1000" dirty="0" smtClean="0">
                <a:solidFill>
                  <a:schemeClr val="bg1"/>
                </a:solidFill>
              </a:rPr>
              <a:t>132</a:t>
            </a:r>
          </a:p>
          <a:p>
            <a:pPr algn="ctr">
              <a:defRPr/>
            </a:pPr>
            <a:r>
              <a:rPr lang="en-US" sz="1000" dirty="0" smtClean="0">
                <a:solidFill>
                  <a:schemeClr val="bg1"/>
                </a:solidFill>
              </a:rPr>
              <a:t>122</a:t>
            </a:r>
            <a:endParaRPr lang="en-US" sz="1000" dirty="0">
              <a:solidFill>
                <a:schemeClr val="bg1"/>
              </a:solidFill>
            </a:endParaRPr>
          </a:p>
        </p:txBody>
      </p:sp>
      <p:sp>
        <p:nvSpPr>
          <p:cNvPr id="31" name="Rectangle 30"/>
          <p:cNvSpPr/>
          <p:nvPr userDrawn="1"/>
        </p:nvSpPr>
        <p:spPr>
          <a:xfrm>
            <a:off x="3451225" y="2394599"/>
            <a:ext cx="558800"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239</a:t>
            </a:r>
          </a:p>
          <a:p>
            <a:pPr algn="ctr">
              <a:defRPr/>
            </a:pPr>
            <a:r>
              <a:rPr lang="en-US" sz="1000" dirty="0" smtClean="0">
                <a:solidFill>
                  <a:schemeClr val="tx1"/>
                </a:solidFill>
              </a:rPr>
              <a:t>65</a:t>
            </a:r>
          </a:p>
          <a:p>
            <a:pPr algn="ctr">
              <a:defRPr/>
            </a:pPr>
            <a:r>
              <a:rPr lang="en-US" sz="1000" dirty="0" smtClean="0">
                <a:solidFill>
                  <a:schemeClr val="tx1"/>
                </a:solidFill>
              </a:rPr>
              <a:t>53</a:t>
            </a:r>
            <a:endParaRPr lang="en-US" sz="1000" dirty="0">
              <a:solidFill>
                <a:schemeClr val="tx1"/>
              </a:solidFill>
            </a:endParaRPr>
          </a:p>
        </p:txBody>
      </p:sp>
      <p:sp>
        <p:nvSpPr>
          <p:cNvPr id="32" name="Rectangle 31"/>
          <p:cNvSpPr/>
          <p:nvPr userDrawn="1"/>
        </p:nvSpPr>
        <p:spPr>
          <a:xfrm>
            <a:off x="4171950" y="2394599"/>
            <a:ext cx="558800"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110</a:t>
            </a:r>
          </a:p>
          <a:p>
            <a:pPr algn="ctr">
              <a:defRPr/>
            </a:pPr>
            <a:r>
              <a:rPr lang="en-US" sz="1000" dirty="0" smtClean="0">
                <a:solidFill>
                  <a:schemeClr val="tx1"/>
                </a:solidFill>
              </a:rPr>
              <a:t>135</a:t>
            </a:r>
          </a:p>
          <a:p>
            <a:pPr algn="ctr">
              <a:defRPr/>
            </a:pPr>
            <a:r>
              <a:rPr lang="en-US" sz="1000" dirty="0" smtClean="0">
                <a:solidFill>
                  <a:schemeClr val="tx1"/>
                </a:solidFill>
              </a:rPr>
              <a:t>120</a:t>
            </a:r>
            <a:endParaRPr lang="en-US" sz="1000" dirty="0">
              <a:solidFill>
                <a:schemeClr val="tx1"/>
              </a:solidFill>
            </a:endParaRPr>
          </a:p>
        </p:txBody>
      </p:sp>
      <p:sp>
        <p:nvSpPr>
          <p:cNvPr id="33" name="Rectangle 32"/>
          <p:cNvSpPr/>
          <p:nvPr userDrawn="1"/>
        </p:nvSpPr>
        <p:spPr>
          <a:xfrm>
            <a:off x="4892675" y="2394599"/>
            <a:ext cx="558800"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112</a:t>
            </a:r>
          </a:p>
          <a:p>
            <a:pPr algn="ctr">
              <a:defRPr/>
            </a:pPr>
            <a:r>
              <a:rPr lang="en-US" sz="1000" dirty="0" smtClean="0">
                <a:solidFill>
                  <a:schemeClr val="tx1"/>
                </a:solidFill>
              </a:rPr>
              <a:t>92</a:t>
            </a:r>
          </a:p>
          <a:p>
            <a:pPr algn="ctr">
              <a:defRPr/>
            </a:pPr>
            <a:r>
              <a:rPr lang="en-US" sz="1000" dirty="0" smtClean="0">
                <a:solidFill>
                  <a:schemeClr val="tx1"/>
                </a:solidFill>
              </a:rPr>
              <a:t>56</a:t>
            </a:r>
            <a:endParaRPr lang="en-US" sz="1000" dirty="0">
              <a:solidFill>
                <a:schemeClr val="tx1"/>
              </a:solidFill>
            </a:endParaRPr>
          </a:p>
        </p:txBody>
      </p:sp>
      <p:sp>
        <p:nvSpPr>
          <p:cNvPr id="34" name="Rectangle 33"/>
          <p:cNvSpPr/>
          <p:nvPr userDrawn="1"/>
        </p:nvSpPr>
        <p:spPr>
          <a:xfrm>
            <a:off x="5613400" y="2394599"/>
            <a:ext cx="558800"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62</a:t>
            </a:r>
          </a:p>
          <a:p>
            <a:pPr algn="ctr">
              <a:defRPr/>
            </a:pPr>
            <a:r>
              <a:rPr lang="en-US" sz="1000" dirty="0" smtClean="0">
                <a:solidFill>
                  <a:schemeClr val="tx1"/>
                </a:solidFill>
              </a:rPr>
              <a:t>102</a:t>
            </a:r>
          </a:p>
          <a:p>
            <a:pPr algn="ctr">
              <a:defRPr/>
            </a:pPr>
            <a:r>
              <a:rPr lang="en-US" sz="1000" dirty="0" smtClean="0">
                <a:solidFill>
                  <a:schemeClr val="tx1"/>
                </a:solidFill>
              </a:rPr>
              <a:t>130</a:t>
            </a:r>
            <a:endParaRPr lang="en-US" sz="1000" dirty="0">
              <a:solidFill>
                <a:schemeClr val="tx1"/>
              </a:solidFill>
            </a:endParaRPr>
          </a:p>
        </p:txBody>
      </p:sp>
      <p:sp>
        <p:nvSpPr>
          <p:cNvPr id="35" name="Rectangle 34"/>
          <p:cNvSpPr/>
          <p:nvPr userDrawn="1"/>
        </p:nvSpPr>
        <p:spPr>
          <a:xfrm>
            <a:off x="6334125" y="2394599"/>
            <a:ext cx="558800"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102</a:t>
            </a:r>
          </a:p>
          <a:p>
            <a:pPr algn="ctr">
              <a:defRPr/>
            </a:pPr>
            <a:r>
              <a:rPr lang="en-US" sz="1000" dirty="0" smtClean="0">
                <a:solidFill>
                  <a:schemeClr val="bg1"/>
                </a:solidFill>
              </a:rPr>
              <a:t>56</a:t>
            </a:r>
          </a:p>
          <a:p>
            <a:pPr algn="ctr">
              <a:defRPr/>
            </a:pPr>
            <a:r>
              <a:rPr lang="en-US" sz="1000" dirty="0" smtClean="0">
                <a:solidFill>
                  <a:schemeClr val="bg1"/>
                </a:solidFill>
              </a:rPr>
              <a:t>48</a:t>
            </a:r>
            <a:endParaRPr lang="en-US" sz="1000" dirty="0">
              <a:solidFill>
                <a:schemeClr val="bg1"/>
              </a:solidFill>
            </a:endParaRPr>
          </a:p>
        </p:txBody>
      </p:sp>
      <p:sp>
        <p:nvSpPr>
          <p:cNvPr id="36" name="Rectangle 35"/>
          <p:cNvSpPr/>
          <p:nvPr userDrawn="1"/>
        </p:nvSpPr>
        <p:spPr>
          <a:xfrm>
            <a:off x="7054850" y="2394599"/>
            <a:ext cx="558800"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130</a:t>
            </a:r>
          </a:p>
          <a:p>
            <a:pPr algn="ctr">
              <a:defRPr/>
            </a:pPr>
            <a:r>
              <a:rPr lang="en-US" sz="1000" dirty="0" smtClean="0">
                <a:solidFill>
                  <a:schemeClr val="tx1"/>
                </a:solidFill>
              </a:rPr>
              <a:t>120</a:t>
            </a:r>
          </a:p>
          <a:p>
            <a:pPr algn="ctr">
              <a:defRPr/>
            </a:pPr>
            <a:r>
              <a:rPr lang="en-US" sz="1000" dirty="0" smtClean="0">
                <a:solidFill>
                  <a:schemeClr val="tx1"/>
                </a:solidFill>
              </a:rPr>
              <a:t>111</a:t>
            </a:r>
            <a:endParaRPr lang="en-US" sz="1000" dirty="0">
              <a:solidFill>
                <a:schemeClr val="tx1"/>
              </a:solidFill>
            </a:endParaRPr>
          </a:p>
        </p:txBody>
      </p:sp>
      <p:sp>
        <p:nvSpPr>
          <p:cNvPr id="37" name="Rectangle 36"/>
          <p:cNvSpPr/>
          <p:nvPr userDrawn="1"/>
        </p:nvSpPr>
        <p:spPr>
          <a:xfrm>
            <a:off x="1289050" y="1707600"/>
            <a:ext cx="558800"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237</a:t>
            </a:r>
          </a:p>
          <a:p>
            <a:pPr algn="ctr">
              <a:defRPr/>
            </a:pPr>
            <a:r>
              <a:rPr lang="en-US" sz="1000" dirty="0" smtClean="0">
                <a:solidFill>
                  <a:schemeClr val="tx1"/>
                </a:solidFill>
              </a:rPr>
              <a:t>237</a:t>
            </a:r>
          </a:p>
          <a:p>
            <a:pPr algn="ctr">
              <a:defRPr/>
            </a:pPr>
            <a:r>
              <a:rPr lang="en-US" sz="1000" dirty="0" smtClean="0">
                <a:solidFill>
                  <a:schemeClr val="tx1"/>
                </a:solidFill>
              </a:rPr>
              <a:t>237</a:t>
            </a:r>
            <a:endParaRPr lang="en-US" sz="1000" dirty="0">
              <a:solidFill>
                <a:schemeClr val="tx1"/>
              </a:solidFill>
            </a:endParaRPr>
          </a:p>
        </p:txBody>
      </p:sp>
      <p:sp>
        <p:nvSpPr>
          <p:cNvPr id="54" name="Rectangle 53"/>
          <p:cNvSpPr/>
          <p:nvPr userDrawn="1"/>
        </p:nvSpPr>
        <p:spPr>
          <a:xfrm>
            <a:off x="4171950" y="1707600"/>
            <a:ext cx="558800"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80</a:t>
            </a:r>
          </a:p>
          <a:p>
            <a:pPr algn="ctr">
              <a:defRPr/>
            </a:pPr>
            <a:r>
              <a:rPr lang="en-US" sz="1000" dirty="0" smtClean="0">
                <a:solidFill>
                  <a:schemeClr val="tx1"/>
                </a:solidFill>
              </a:rPr>
              <a:t>119</a:t>
            </a:r>
          </a:p>
          <a:p>
            <a:pPr algn="ctr">
              <a:defRPr/>
            </a:pPr>
            <a:r>
              <a:rPr lang="en-US" sz="1000" dirty="0" smtClean="0">
                <a:solidFill>
                  <a:schemeClr val="tx1"/>
                </a:solidFill>
              </a:rPr>
              <a:t>27</a:t>
            </a:r>
            <a:endParaRPr lang="en-US" sz="1000" dirty="0">
              <a:solidFill>
                <a:schemeClr val="tx1"/>
              </a:solidFill>
            </a:endParaRPr>
          </a:p>
        </p:txBody>
      </p:sp>
      <p:sp>
        <p:nvSpPr>
          <p:cNvPr id="55" name="Rectangle 54"/>
          <p:cNvSpPr/>
          <p:nvPr userDrawn="1"/>
        </p:nvSpPr>
        <p:spPr>
          <a:xfrm>
            <a:off x="4892675" y="1707600"/>
            <a:ext cx="558800"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252</a:t>
            </a:r>
          </a:p>
          <a:p>
            <a:pPr algn="ctr">
              <a:defRPr/>
            </a:pPr>
            <a:r>
              <a:rPr lang="en-US" sz="1000" dirty="0" smtClean="0">
                <a:solidFill>
                  <a:schemeClr val="tx1"/>
                </a:solidFill>
              </a:rPr>
              <a:t>174</a:t>
            </a:r>
          </a:p>
          <a:p>
            <a:pPr algn="ctr">
              <a:defRPr/>
            </a:pPr>
            <a:r>
              <a:rPr lang="en-US" sz="1000" dirty="0" smtClean="0">
                <a:solidFill>
                  <a:schemeClr val="tx1"/>
                </a:solidFill>
              </a:rPr>
              <a:t>.59</a:t>
            </a:r>
            <a:endParaRPr lang="en-US" sz="1000" dirty="0">
              <a:solidFill>
                <a:schemeClr val="tx1"/>
              </a:solidFill>
            </a:endParaRPr>
          </a:p>
        </p:txBody>
      </p:sp>
      <p:pic>
        <p:nvPicPr>
          <p:cNvPr id="58" name="Picture 6"/>
          <p:cNvPicPr>
            <a:picLocks noChangeAspect="1"/>
          </p:cNvPicPr>
          <p:nvPr userDrawn="1"/>
        </p:nvPicPr>
        <p:blipFill>
          <a:blip r:embed="rId11"/>
          <a:srcRect/>
          <a:stretch>
            <a:fillRect/>
          </a:stretch>
        </p:blipFill>
        <p:spPr bwMode="auto">
          <a:xfrm>
            <a:off x="4559300" y="3416300"/>
            <a:ext cx="19050" cy="3175"/>
          </a:xfrm>
          <a:prstGeom prst="rect">
            <a:avLst/>
          </a:prstGeom>
          <a:noFill/>
          <a:ln w="9525">
            <a:noFill/>
            <a:miter lim="800000"/>
            <a:headEnd/>
            <a:tailEnd/>
          </a:ln>
        </p:spPr>
      </p:pic>
      <p:pic>
        <p:nvPicPr>
          <p:cNvPr id="24" name="Picture 18"/>
          <p:cNvPicPr>
            <a:picLocks noChangeAspect="1"/>
          </p:cNvPicPr>
          <p:nvPr userDrawn="1"/>
        </p:nvPicPr>
        <p:blipFill rotWithShape="1">
          <a:blip r:embed="rId12"/>
          <a:srcRect l="3193" r="3193"/>
          <a:stretch/>
        </p:blipFill>
        <p:spPr bwMode="auto">
          <a:xfrm>
            <a:off x="7158038" y="5285203"/>
            <a:ext cx="1595437" cy="1482725"/>
          </a:xfrm>
          <a:prstGeom prst="rect">
            <a:avLst/>
          </a:prstGeom>
          <a:noFill/>
          <a:ln w="9525">
            <a:noFill/>
            <a:miter lim="800000"/>
            <a:headEnd/>
            <a:tailEnd/>
          </a:ln>
        </p:spPr>
      </p:pic>
      <p:pic>
        <p:nvPicPr>
          <p:cNvPr id="39" name="Picture 3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57006" y="5570953"/>
            <a:ext cx="1197513" cy="907785"/>
          </a:xfrm>
          <a:prstGeom prst="rect">
            <a:avLst/>
          </a:prstGeom>
        </p:spPr>
      </p:pic>
    </p:spTree>
    <p:extLst>
      <p:ext uri="{BB962C8B-B14F-4D97-AF65-F5344CB8AC3E}">
        <p14:creationId xmlns:p14="http://schemas.microsoft.com/office/powerpoint/2010/main" val="2919789318"/>
      </p:ext>
    </p:extLst>
  </p:cSld>
  <p:clrMap bg1="lt1" tx1="dk1" bg2="lt2" tx2="dk2" accent1="accent1" accent2="accent2" accent3="accent3" accent4="accent4" accent5="accent5" accent6="accent6" hlink="hlink" folHlink="folHlink"/>
  <p:sldLayoutIdLst>
    <p:sldLayoutId id="2147484251" r:id="rId1"/>
    <p:sldLayoutId id="2147484296" r:id="rId2"/>
    <p:sldLayoutId id="2147484252" r:id="rId3"/>
    <p:sldLayoutId id="2147484297" r:id="rId4"/>
    <p:sldLayoutId id="2147484253" r:id="rId5"/>
    <p:sldLayoutId id="2147484298" r:id="rId6"/>
    <p:sldLayoutId id="2147484254" r:id="rId7"/>
    <p:sldLayoutId id="2147484299" r:id="rId8"/>
  </p:sldLayoutIdLst>
  <p:hf hdr="0" dt="0"/>
  <p:txStyles>
    <p:titleStyle>
      <a:lvl1pPr algn="l" defTabSz="914400" rtl="0" eaLnBrk="1" latinLnBrk="0" hangingPunct="1">
        <a:lnSpc>
          <a:spcPct val="100000"/>
        </a:lnSpc>
        <a:spcBef>
          <a:spcPct val="0"/>
        </a:spcBef>
        <a:buNone/>
        <a:defRPr sz="36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userDrawn="1">
          <p15:clr>
            <a:srgbClr val="5ACBF0"/>
          </p15:clr>
        </p15:guide>
        <p15:guide id="2" pos="4608"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5">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ounded Rectangle 10"/>
          <p:cNvSpPr/>
          <p:nvPr userDrawn="1"/>
        </p:nvSpPr>
        <p:spPr>
          <a:xfrm>
            <a:off x="184152" y="16546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7" name="Picture 33"/>
          <p:cNvPicPr>
            <a:picLocks noChangeAspect="1"/>
          </p:cNvPicPr>
          <p:nvPr/>
        </p:nvPicPr>
        <p:blipFill>
          <a:blip r:embed="rId26"/>
          <a:srcRect/>
          <a:stretch>
            <a:fillRect/>
          </a:stretch>
        </p:blipFill>
        <p:spPr bwMode="auto">
          <a:xfrm>
            <a:off x="7924800" y="5815668"/>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dirty="0" smtClean="0"/>
              <a:t>File Name</a:t>
            </a:r>
            <a:endParaRPr lang="en-US" dirty="0"/>
          </a:p>
        </p:txBody>
      </p:sp>
      <p:sp>
        <p:nvSpPr>
          <p:cNvPr id="6" name="Slide Number Placeholder 5"/>
          <p:cNvSpPr>
            <a:spLocks noGrp="1"/>
          </p:cNvSpPr>
          <p:nvPr>
            <p:ph type="sldNum" sz="quarter" idx="4"/>
          </p:nvPr>
        </p:nvSpPr>
        <p:spPr>
          <a:xfrm>
            <a:off x="8305799"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27"/>
          <a:srcRect/>
          <a:stretch>
            <a:fillRect/>
          </a:stretch>
        </p:blipFill>
        <p:spPr bwMode="auto">
          <a:xfrm>
            <a:off x="4559300" y="3416300"/>
            <a:ext cx="19050" cy="3175"/>
          </a:xfrm>
          <a:prstGeom prst="rect">
            <a:avLst/>
          </a:prstGeom>
          <a:noFill/>
          <a:ln w="9525">
            <a:noFill/>
            <a:miter lim="800000"/>
            <a:headEnd/>
            <a:tailEnd/>
          </a:ln>
        </p:spPr>
      </p:pic>
      <p:pic>
        <p:nvPicPr>
          <p:cNvPr id="18" name="Picture 17"/>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745540" y="6027335"/>
            <a:ext cx="761571" cy="577315"/>
          </a:xfrm>
          <a:prstGeom prst="rect">
            <a:avLst/>
          </a:prstGeom>
        </p:spPr>
      </p:pic>
    </p:spTree>
    <p:extLst>
      <p:ext uri="{BB962C8B-B14F-4D97-AF65-F5344CB8AC3E}">
        <p14:creationId xmlns:p14="http://schemas.microsoft.com/office/powerpoint/2010/main" val="350681320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 id="2147484286" r:id="rId14"/>
    <p:sldLayoutId id="2147484287" r:id="rId15"/>
    <p:sldLayoutId id="2147484288" r:id="rId16"/>
    <p:sldLayoutId id="2147484289" r:id="rId17"/>
    <p:sldLayoutId id="2147484290" r:id="rId18"/>
    <p:sldLayoutId id="2147484291" r:id="rId19"/>
    <p:sldLayoutId id="2147484292" r:id="rId20"/>
    <p:sldLayoutId id="2147484293" r:id="rId21"/>
    <p:sldLayoutId id="2147484300" r:id="rId22"/>
    <p:sldLayoutId id="2147484294" r:id="rId23"/>
  </p:sldLayoutIdLst>
  <p:hf hdr="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2" userDrawn="1">
          <p15:clr>
            <a:srgbClr val="5ACBF0"/>
          </p15:clr>
        </p15:guide>
        <p15:guide id="2" pos="5472"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www.spd.usace.army.mil/Portals/13/docs/regulatory/mitigation/MitMon.pdf"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hyperlink" Target="http://www.spd.usace.army.mil/Portals/13/docs/regulatory/qmsref/ups/12505.pdf" TargetMode="External"/><Relationship Id="rId4" Type="http://schemas.openxmlformats.org/officeDocument/2006/relationships/hyperlink" Target="http://www.spd.usace.army.mil/Portals/13/docs/regulatory/qmsref/ratio/12501.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spd.usace.army.mil/Missions/Regulatory/Public-Notices-and-References/Article/996958/2016-dvpgl-draft-vernal-pool-mitigation-and-monitoring-guidelines/"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www.spd.usace.army.mil/Missions/Regulatory/Public-Notices-and-References/Article/926729/announcement-of-public-meeting-updated-mitigation-bank-templates-for-enabling-i/" TargetMode="External"/><Relationship Id="rId2" Type="http://schemas.openxmlformats.org/officeDocument/2006/relationships/hyperlink" Target="http://www.spd.usace.army.mil/Missions/Regulatory/Public-Notices-and-References/Article/620773/updated-bei-and-ce-templates/"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hyperlink" Target="http://www.spd.usace.army.mil/Missions/Regulatory/Public-Notices-and-References/Article/1061258/announcement-of-public-meeting-and-workshop/"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57199" y="3702677"/>
            <a:ext cx="6858001" cy="1255690"/>
          </a:xfrm>
        </p:spPr>
        <p:txBody>
          <a:bodyPr>
            <a:normAutofit fontScale="85000" lnSpcReduction="20000"/>
          </a:bodyPr>
          <a:lstStyle/>
          <a:p>
            <a:pPr>
              <a:defRPr/>
            </a:pPr>
            <a:r>
              <a:rPr lang="en-US" b="1" dirty="0">
                <a:effectLst>
                  <a:outerShdw blurRad="38100" dist="38100" dir="2700000" algn="tl">
                    <a:srgbClr val="C0C0C0"/>
                  </a:outerShdw>
                </a:effectLst>
                <a:latin typeface="Arial" charset="0"/>
              </a:rPr>
              <a:t>Tom Cavanaugh</a:t>
            </a:r>
          </a:p>
          <a:p>
            <a:pPr>
              <a:defRPr/>
            </a:pPr>
            <a:r>
              <a:rPr lang="en-US" dirty="0">
                <a:latin typeface="Arial" charset="0"/>
              </a:rPr>
              <a:t>Administrative Appeal Review Officer</a:t>
            </a:r>
          </a:p>
          <a:p>
            <a:pPr>
              <a:defRPr/>
            </a:pPr>
            <a:r>
              <a:rPr lang="en-US" dirty="0">
                <a:latin typeface="Arial" charset="0"/>
              </a:rPr>
              <a:t>South Pacific Division</a:t>
            </a:r>
          </a:p>
          <a:p>
            <a:r>
              <a:rPr lang="en-US" dirty="0" smtClean="0"/>
              <a:t>March 1, 2017 </a:t>
            </a:r>
            <a:endParaRPr lang="en-US" dirty="0"/>
          </a:p>
        </p:txBody>
      </p:sp>
      <p:sp>
        <p:nvSpPr>
          <p:cNvPr id="2" name="Title 1"/>
          <p:cNvSpPr>
            <a:spLocks noGrp="1"/>
          </p:cNvSpPr>
          <p:nvPr>
            <p:ph type="title"/>
          </p:nvPr>
        </p:nvSpPr>
        <p:spPr>
          <a:xfrm>
            <a:off x="753414" y="1149977"/>
            <a:ext cx="6858000" cy="2552700"/>
          </a:xfrm>
        </p:spPr>
        <p:txBody>
          <a:bodyPr>
            <a:normAutofit/>
          </a:bodyPr>
          <a:lstStyle/>
          <a:p>
            <a:r>
              <a:rPr lang="en-US" altLang="en-US" sz="2800" dirty="0"/>
              <a:t>Statewide </a:t>
            </a:r>
            <a:r>
              <a:rPr lang="en-US" altLang="en-US" sz="2800" dirty="0" smtClean="0"/>
              <a:t>Multi-agency </a:t>
            </a:r>
            <a:r>
              <a:rPr lang="en-US" altLang="en-US" sz="2800" dirty="0"/>
              <a:t>Mitigation Banking </a:t>
            </a:r>
            <a:r>
              <a:rPr lang="en-US" altLang="en-US" sz="2800" dirty="0" smtClean="0"/>
              <a:t>Templates</a:t>
            </a:r>
            <a:br>
              <a:rPr lang="en-US" altLang="en-US" sz="2800" dirty="0" smtClean="0"/>
            </a:br>
            <a:r>
              <a:rPr lang="en-US" altLang="en-US" sz="2800" dirty="0"/>
              <a:t/>
            </a:r>
            <a:br>
              <a:rPr lang="en-US" altLang="en-US" sz="2800" dirty="0"/>
            </a:br>
            <a:endParaRPr lang="en-US" sz="2800" dirty="0"/>
          </a:p>
        </p:txBody>
      </p:sp>
      <p:sp>
        <p:nvSpPr>
          <p:cNvPr id="14339" name="Slide Number Placeholder 4"/>
          <p:cNvSpPr>
            <a:spLocks noGrp="1"/>
          </p:cNvSpPr>
          <p:nvPr>
            <p:ph type="sldNum" sz="quarter" idx="10"/>
          </p:nvPr>
        </p:nvSpPr>
        <p:spPr/>
        <p:txBody>
          <a:bodyPr/>
          <a:lstStyle/>
          <a:p>
            <a:fld id="{744B3473-5193-4AC1-9169-6977ADF2DCFC}" type="slidenum">
              <a:rPr lang="en-US" smtClean="0"/>
              <a:pPr/>
              <a:t>1</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0015" y="2259421"/>
            <a:ext cx="4021352" cy="269894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Equivalent Standards</a:t>
            </a:r>
            <a:endParaRPr lang="en-US" dirty="0"/>
          </a:p>
        </p:txBody>
      </p:sp>
      <p:sp>
        <p:nvSpPr>
          <p:cNvPr id="9" name="Content Placeholder 8"/>
          <p:cNvSpPr>
            <a:spLocks noGrp="1"/>
          </p:cNvSpPr>
          <p:nvPr>
            <p:ph idx="1"/>
          </p:nvPr>
        </p:nvSpPr>
        <p:spPr/>
        <p:txBody>
          <a:bodyPr/>
          <a:lstStyle/>
          <a:p>
            <a:r>
              <a:rPr lang="en-US" b="1" dirty="0" smtClean="0"/>
              <a:t>Equivalent standards</a:t>
            </a:r>
          </a:p>
          <a:p>
            <a:pPr lvl="1"/>
            <a:r>
              <a:rPr lang="en-US" dirty="0" smtClean="0"/>
              <a:t>Mitigation Banks</a:t>
            </a:r>
            <a:endParaRPr lang="en-US" dirty="0"/>
          </a:p>
          <a:p>
            <a:pPr lvl="1"/>
            <a:r>
              <a:rPr lang="en-US" dirty="0" smtClean="0"/>
              <a:t>Permittee </a:t>
            </a:r>
            <a:r>
              <a:rPr lang="en-US" dirty="0"/>
              <a:t>R</a:t>
            </a:r>
            <a:r>
              <a:rPr lang="en-US" dirty="0" smtClean="0"/>
              <a:t>esponsible Mitigation(PRM</a:t>
            </a:r>
            <a:r>
              <a:rPr lang="en-US" dirty="0"/>
              <a:t>) </a:t>
            </a:r>
            <a:endParaRPr lang="en-US" dirty="0" smtClean="0"/>
          </a:p>
          <a:p>
            <a:pPr lvl="1"/>
            <a:r>
              <a:rPr lang="en-US" dirty="0" smtClean="0"/>
              <a:t>in-lieu </a:t>
            </a:r>
            <a:r>
              <a:rPr lang="en-US" dirty="0"/>
              <a:t>fee (</a:t>
            </a:r>
            <a:r>
              <a:rPr lang="en-US" dirty="0" smtClean="0"/>
              <a:t>ILF) Programs</a:t>
            </a:r>
          </a:p>
          <a:p>
            <a:endParaRPr lang="en-US" dirty="0"/>
          </a:p>
          <a:p>
            <a:endParaRPr lang="en-US" b="1" dirty="0" smtClean="0"/>
          </a:p>
          <a:p>
            <a:endParaRPr lang="en-US" b="1" dirty="0"/>
          </a:p>
          <a:p>
            <a:endParaRPr lang="en-US" b="1" dirty="0" smtClean="0"/>
          </a:p>
          <a:p>
            <a:r>
              <a:rPr lang="en-US" b="1" dirty="0" smtClean="0"/>
              <a:t>Not identical standards</a:t>
            </a:r>
            <a:endParaRPr lang="en-US" dirty="0"/>
          </a:p>
          <a:p>
            <a:pPr lvl="1"/>
            <a:r>
              <a:rPr lang="en-US" dirty="0" smtClean="0"/>
              <a:t>There will always </a:t>
            </a:r>
            <a:r>
              <a:rPr lang="en-US" dirty="0"/>
              <a:t>will be </a:t>
            </a:r>
            <a:r>
              <a:rPr lang="en-US" dirty="0" smtClean="0"/>
              <a:t>differences. </a:t>
            </a:r>
          </a:p>
          <a:p>
            <a:pPr lvl="1"/>
            <a:r>
              <a:rPr lang="en-US" dirty="0" smtClean="0"/>
              <a:t>There </a:t>
            </a:r>
            <a:r>
              <a:rPr lang="en-US" dirty="0"/>
              <a:t>will always be </a:t>
            </a:r>
            <a:r>
              <a:rPr lang="en-US" dirty="0" smtClean="0"/>
              <a:t>opportunities to improve.</a:t>
            </a:r>
            <a:endParaRPr lang="en-US"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10</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3781" y="2854711"/>
            <a:ext cx="5118347" cy="1929161"/>
          </a:xfrm>
          <a:prstGeom prst="rect">
            <a:avLst/>
          </a:prstGeom>
        </p:spPr>
      </p:pic>
    </p:spTree>
    <p:extLst>
      <p:ext uri="{BB962C8B-B14F-4D97-AF65-F5344CB8AC3E}">
        <p14:creationId xmlns:p14="http://schemas.microsoft.com/office/powerpoint/2010/main" val="1005620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Equivalent Standards</a:t>
            </a:r>
          </a:p>
        </p:txBody>
      </p:sp>
      <p:sp>
        <p:nvSpPr>
          <p:cNvPr id="7" name="Content Placeholder 6"/>
          <p:cNvSpPr>
            <a:spLocks noGrp="1"/>
          </p:cNvSpPr>
          <p:nvPr>
            <p:ph idx="1"/>
          </p:nvPr>
        </p:nvSpPr>
        <p:spPr>
          <a:xfrm>
            <a:off x="443453" y="1248910"/>
            <a:ext cx="8382000" cy="5053694"/>
          </a:xfrm>
        </p:spPr>
        <p:txBody>
          <a:bodyPr/>
          <a:lstStyle/>
          <a:p>
            <a:r>
              <a:rPr lang="en-US" sz="1400" b="1" dirty="0" smtClean="0"/>
              <a:t>The Corps </a:t>
            </a:r>
            <a:r>
              <a:rPr lang="en-US" sz="1400" b="1" dirty="0"/>
              <a:t>South Pacific Division (SPD)  and the 4 SPD Districts (Sacramento, San Francisco, Los Angeles, and Albuquerque)  have </a:t>
            </a:r>
            <a:r>
              <a:rPr lang="en-US" sz="1400" b="1" dirty="0" smtClean="0"/>
              <a:t>developed</a:t>
            </a:r>
            <a:r>
              <a:rPr lang="en-US" sz="1400" b="1" dirty="0"/>
              <a:t>:</a:t>
            </a:r>
          </a:p>
          <a:p>
            <a:r>
              <a:rPr lang="en-US" sz="1200" dirty="0"/>
              <a:t> </a:t>
            </a:r>
          </a:p>
          <a:p>
            <a:r>
              <a:rPr lang="en-US" sz="1200" dirty="0"/>
              <a:t> </a:t>
            </a:r>
          </a:p>
          <a:p>
            <a:r>
              <a:rPr lang="en-US" sz="1200" b="1" dirty="0"/>
              <a:t>Regional Compensatory Mitigation and Monitoring </a:t>
            </a:r>
            <a:r>
              <a:rPr lang="en-US" sz="1200" b="1" dirty="0" smtClean="0"/>
              <a:t>Guidelines:  </a:t>
            </a:r>
            <a:endParaRPr lang="en-US" sz="1200" dirty="0" smtClean="0"/>
          </a:p>
          <a:p>
            <a:pPr lvl="1"/>
            <a:r>
              <a:rPr lang="en-US" sz="1200" dirty="0" smtClean="0"/>
              <a:t>Same standards for all mitigation projects</a:t>
            </a:r>
            <a:endParaRPr lang="en-US" sz="1200" dirty="0"/>
          </a:p>
          <a:p>
            <a:pPr lvl="1"/>
            <a:r>
              <a:rPr lang="en-US" sz="1200" dirty="0" smtClean="0"/>
              <a:t>Requires all applicable documentation for ILF and PRM that has been required for mitigation banks</a:t>
            </a:r>
            <a:endParaRPr lang="en-US" sz="1200" dirty="0"/>
          </a:p>
          <a:p>
            <a:r>
              <a:rPr lang="en-US" sz="1200" dirty="0"/>
              <a:t> </a:t>
            </a:r>
          </a:p>
          <a:p>
            <a:r>
              <a:rPr lang="en-US" sz="1200" dirty="0">
                <a:hlinkClick r:id="rId3"/>
              </a:rPr>
              <a:t>http://</a:t>
            </a:r>
            <a:r>
              <a:rPr lang="en-US" sz="1200" dirty="0" smtClean="0">
                <a:hlinkClick r:id="rId3"/>
              </a:rPr>
              <a:t>www.spd.usace.army.mil/Portals/13/docs/regulatory/mitigation/MitMon.pdf</a:t>
            </a:r>
            <a:endParaRPr lang="en-US" sz="1200" dirty="0" smtClean="0"/>
          </a:p>
          <a:p>
            <a:endParaRPr lang="en-US" sz="1200" dirty="0"/>
          </a:p>
          <a:p>
            <a:r>
              <a:rPr lang="en-US" sz="1200" dirty="0"/>
              <a:t> </a:t>
            </a:r>
          </a:p>
          <a:p>
            <a:r>
              <a:rPr lang="en-US" sz="1200" b="1" dirty="0" smtClean="0"/>
              <a:t>Standard </a:t>
            </a:r>
            <a:r>
              <a:rPr lang="en-US" sz="1200" b="1" dirty="0"/>
              <a:t>Operating Procedure for Determination of Mitigation </a:t>
            </a:r>
            <a:r>
              <a:rPr lang="en-US" sz="1200" b="1" dirty="0" smtClean="0"/>
              <a:t>Ratios  </a:t>
            </a:r>
          </a:p>
          <a:p>
            <a:pPr lvl="1"/>
            <a:r>
              <a:rPr lang="en-US" sz="1200" dirty="0" smtClean="0"/>
              <a:t>Ensures </a:t>
            </a:r>
            <a:r>
              <a:rPr lang="en-US" sz="1200" dirty="0"/>
              <a:t>that </a:t>
            </a:r>
            <a:r>
              <a:rPr lang="en-US" sz="1200" dirty="0" smtClean="0"/>
              <a:t>the factors are </a:t>
            </a:r>
            <a:r>
              <a:rPr lang="en-US" sz="1200" dirty="0"/>
              <a:t>considered in determining the amount of mitigation a particular project would </a:t>
            </a:r>
            <a:r>
              <a:rPr lang="en-US" sz="1200" dirty="0" smtClean="0"/>
              <a:t>require</a:t>
            </a:r>
          </a:p>
          <a:p>
            <a:pPr lvl="1"/>
            <a:r>
              <a:rPr lang="en-US" sz="1200" dirty="0" smtClean="0"/>
              <a:t>Results typically </a:t>
            </a:r>
            <a:r>
              <a:rPr lang="en-US" sz="1200" dirty="0"/>
              <a:t>favor banks in the same </a:t>
            </a:r>
            <a:r>
              <a:rPr lang="en-US" sz="1200" dirty="0" smtClean="0"/>
              <a:t>watershed, with the appropriate type of mitigation</a:t>
            </a:r>
            <a:endParaRPr lang="en-US" sz="1200" dirty="0"/>
          </a:p>
          <a:p>
            <a:r>
              <a:rPr lang="en-US" sz="1200" dirty="0"/>
              <a:t> </a:t>
            </a:r>
          </a:p>
          <a:p>
            <a:r>
              <a:rPr lang="en-US" sz="1200" dirty="0">
                <a:hlinkClick r:id="rId4"/>
              </a:rPr>
              <a:t>http://</a:t>
            </a:r>
            <a:r>
              <a:rPr lang="en-US" sz="1200" dirty="0" smtClean="0">
                <a:hlinkClick r:id="rId4"/>
              </a:rPr>
              <a:t>www.spd.usace.army.mil/Portals/13/docs/regulatory/qmsref/ratio/12501.pdf</a:t>
            </a:r>
            <a:endParaRPr lang="en-US" sz="1200" dirty="0" smtClean="0"/>
          </a:p>
          <a:p>
            <a:endParaRPr lang="en-US" sz="1200" dirty="0"/>
          </a:p>
          <a:p>
            <a:endParaRPr lang="en-US" sz="1200" b="1" dirty="0" smtClean="0"/>
          </a:p>
          <a:p>
            <a:r>
              <a:rPr lang="en-US" sz="1200" b="1" dirty="0" smtClean="0"/>
              <a:t>Uniform </a:t>
            </a:r>
            <a:r>
              <a:rPr lang="en-US" sz="1200" b="1" dirty="0"/>
              <a:t>Performance Standards for Compensatory Mitigation</a:t>
            </a:r>
            <a:r>
              <a:rPr lang="en-US" sz="1200" dirty="0"/>
              <a:t> </a:t>
            </a:r>
            <a:endParaRPr lang="en-US" sz="1200" dirty="0" smtClean="0"/>
          </a:p>
          <a:p>
            <a:pPr lvl="1"/>
            <a:r>
              <a:rPr lang="en-US" sz="1200" dirty="0" smtClean="0"/>
              <a:t>Performance, </a:t>
            </a:r>
            <a:r>
              <a:rPr lang="en-US" sz="1200" dirty="0"/>
              <a:t>to the degree appropriate, is being measured in the same way </a:t>
            </a:r>
            <a:r>
              <a:rPr lang="en-US" sz="1200" dirty="0" smtClean="0"/>
              <a:t>for all mitigation</a:t>
            </a:r>
            <a:endParaRPr lang="en-US" sz="1200" dirty="0"/>
          </a:p>
          <a:p>
            <a:endParaRPr lang="en-US" sz="1200" dirty="0" smtClean="0">
              <a:hlinkClick r:id="rId5"/>
            </a:endParaRPr>
          </a:p>
          <a:p>
            <a:r>
              <a:rPr lang="en-US" sz="1200" dirty="0" smtClean="0">
                <a:hlinkClick r:id="rId5"/>
              </a:rPr>
              <a:t>http</a:t>
            </a:r>
            <a:r>
              <a:rPr lang="en-US" sz="1200" dirty="0">
                <a:hlinkClick r:id="rId5"/>
              </a:rPr>
              <a:t>://</a:t>
            </a:r>
            <a:r>
              <a:rPr lang="en-US" sz="1200" dirty="0" smtClean="0">
                <a:hlinkClick r:id="rId5"/>
              </a:rPr>
              <a:t>www.spd.usace.army.mil/Portals/13/docs/regulatory/qmsref/ups/12505.pdf</a:t>
            </a:r>
            <a:endParaRPr lang="en-US" sz="1200" dirty="0" smtClean="0"/>
          </a:p>
          <a:p>
            <a:endParaRPr lang="en-US" sz="1200" dirty="0"/>
          </a:p>
          <a:p>
            <a:r>
              <a:rPr lang="en-US" dirty="0"/>
              <a:t> </a:t>
            </a:r>
          </a:p>
          <a:p>
            <a:endParaRPr lang="en-US"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11</a:t>
            </a:fld>
            <a:endParaRPr lang="en-US"/>
          </a:p>
        </p:txBody>
      </p:sp>
    </p:spTree>
    <p:extLst>
      <p:ext uri="{BB962C8B-B14F-4D97-AF65-F5344CB8AC3E}">
        <p14:creationId xmlns:p14="http://schemas.microsoft.com/office/powerpoint/2010/main" val="1967160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Equivalent Standards</a:t>
            </a:r>
          </a:p>
        </p:txBody>
      </p:sp>
      <p:sp>
        <p:nvSpPr>
          <p:cNvPr id="7" name="Content Placeholder 6"/>
          <p:cNvSpPr>
            <a:spLocks noGrp="1"/>
          </p:cNvSpPr>
          <p:nvPr>
            <p:ph idx="1"/>
          </p:nvPr>
        </p:nvSpPr>
        <p:spPr>
          <a:xfrm>
            <a:off x="287336" y="809914"/>
            <a:ext cx="8382000" cy="4718049"/>
          </a:xfrm>
        </p:spPr>
        <p:txBody>
          <a:bodyPr/>
          <a:lstStyle/>
          <a:p>
            <a:r>
              <a:rPr lang="en-US" sz="1200" b="1" dirty="0" smtClean="0"/>
              <a:t>Coming soon</a:t>
            </a:r>
            <a:endParaRPr lang="en-US" sz="1200" b="1" dirty="0"/>
          </a:p>
          <a:p>
            <a:endParaRPr lang="en-US" sz="1200" dirty="0" smtClean="0"/>
          </a:p>
          <a:p>
            <a:r>
              <a:rPr lang="en-US" sz="1200" dirty="0" smtClean="0"/>
              <a:t>Vernal </a:t>
            </a:r>
            <a:r>
              <a:rPr lang="en-US" sz="1200" dirty="0"/>
              <a:t>pool mitigation </a:t>
            </a:r>
            <a:r>
              <a:rPr lang="en-US" sz="1200" dirty="0" smtClean="0"/>
              <a:t>guidelines</a:t>
            </a:r>
            <a:endParaRPr lang="en-US" sz="1200" dirty="0"/>
          </a:p>
          <a:p>
            <a:endParaRPr lang="en-US" sz="1200" dirty="0" smtClean="0">
              <a:hlinkClick r:id="rId2"/>
            </a:endParaRPr>
          </a:p>
          <a:p>
            <a:r>
              <a:rPr lang="en-US" sz="1200" dirty="0" smtClean="0">
                <a:hlinkClick r:id="rId2"/>
              </a:rPr>
              <a:t>http</a:t>
            </a:r>
            <a:r>
              <a:rPr lang="en-US" sz="1200" dirty="0">
                <a:hlinkClick r:id="rId2"/>
              </a:rPr>
              <a:t>://www.spd.usace.army.mil/Missions/Regulatory/Public-Notices-and-References/Article/996958/2016-dvpgl-draft-vernal-pool-mitigation-and-monitoring-guidelines</a:t>
            </a:r>
            <a:r>
              <a:rPr lang="en-US" sz="1200" dirty="0" smtClean="0">
                <a:hlinkClick r:id="rId2"/>
              </a:rPr>
              <a:t>/</a:t>
            </a:r>
            <a:endParaRPr lang="en-US" sz="1200" dirty="0" smtClean="0"/>
          </a:p>
          <a:p>
            <a:endParaRPr lang="en-US" sz="1200" dirty="0"/>
          </a:p>
          <a:p>
            <a:endParaRPr lang="en-US" sz="1200" dirty="0" smtClean="0"/>
          </a:p>
          <a:p>
            <a:r>
              <a:rPr lang="en-US" sz="1200" b="1" dirty="0" smtClean="0"/>
              <a:t>Future Actions</a:t>
            </a:r>
          </a:p>
          <a:p>
            <a:endParaRPr lang="en-US" sz="1200" dirty="0"/>
          </a:p>
          <a:p>
            <a:r>
              <a:rPr lang="en-US" sz="1200" dirty="0" smtClean="0"/>
              <a:t>Separate </a:t>
            </a:r>
            <a:r>
              <a:rPr lang="en-US" sz="1200" dirty="0"/>
              <a:t>from </a:t>
            </a:r>
            <a:r>
              <a:rPr lang="en-US" sz="1200" dirty="0" smtClean="0"/>
              <a:t>this effort, </a:t>
            </a:r>
            <a:r>
              <a:rPr lang="en-US" sz="1200" dirty="0"/>
              <a:t>follow-up with the Districts concerning implementation </a:t>
            </a:r>
            <a:r>
              <a:rPr lang="en-US" sz="1200" dirty="0" smtClean="0"/>
              <a:t>of </a:t>
            </a:r>
            <a:r>
              <a:rPr lang="en-US" sz="1200" dirty="0"/>
              <a:t>these standards will be essential to ensure that all forms of mitigation are being treated </a:t>
            </a:r>
            <a:r>
              <a:rPr lang="en-US" sz="1200" dirty="0" smtClean="0"/>
              <a:t>equally.</a:t>
            </a:r>
          </a:p>
          <a:p>
            <a:endParaRPr lang="en-US" sz="1200" dirty="0"/>
          </a:p>
          <a:p>
            <a:r>
              <a:rPr lang="en-US" sz="1200" dirty="0" smtClean="0"/>
              <a:t>Possibility of a retrospective look at mitigation, including PRM.</a:t>
            </a:r>
          </a:p>
          <a:p>
            <a:endParaRPr lang="en-US" sz="1200" dirty="0"/>
          </a:p>
          <a:p>
            <a:pPr lvl="1"/>
            <a:r>
              <a:rPr lang="en-US" sz="1200" dirty="0" smtClean="0"/>
              <a:t>What’s worked?</a:t>
            </a:r>
          </a:p>
          <a:p>
            <a:pPr lvl="1"/>
            <a:r>
              <a:rPr lang="en-US" sz="1200" dirty="0" smtClean="0"/>
              <a:t>What hasn’t worked? </a:t>
            </a:r>
          </a:p>
          <a:p>
            <a:pPr lvl="1"/>
            <a:r>
              <a:rPr lang="en-US" sz="1200" dirty="0" smtClean="0"/>
              <a:t>What needs to be done better?</a:t>
            </a:r>
            <a:endParaRPr lang="en-US" sz="1200" dirty="0"/>
          </a:p>
          <a:p>
            <a:endParaRPr lang="en-US" sz="1200"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12</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353" y="3905083"/>
            <a:ext cx="4639004" cy="1971577"/>
          </a:xfrm>
          <a:prstGeom prst="rect">
            <a:avLst/>
          </a:prstGeom>
        </p:spPr>
      </p:pic>
    </p:spTree>
    <p:extLst>
      <p:ext uri="{BB962C8B-B14F-4D97-AF65-F5344CB8AC3E}">
        <p14:creationId xmlns:p14="http://schemas.microsoft.com/office/powerpoint/2010/main" val="3570889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Key Changes: BEI</a:t>
            </a:r>
            <a:endParaRPr lang="en-US" dirty="0"/>
          </a:p>
        </p:txBody>
      </p:sp>
      <p:sp>
        <p:nvSpPr>
          <p:cNvPr id="3" name="Content Placeholder 2"/>
          <p:cNvSpPr>
            <a:spLocks noGrp="1"/>
          </p:cNvSpPr>
          <p:nvPr>
            <p:ph idx="1"/>
          </p:nvPr>
        </p:nvSpPr>
        <p:spPr>
          <a:xfrm>
            <a:off x="503595" y="1127125"/>
            <a:ext cx="8382000" cy="4925945"/>
          </a:xfrm>
        </p:spPr>
        <p:txBody>
          <a:bodyPr/>
          <a:lstStyle/>
          <a:p>
            <a:r>
              <a:rPr lang="en-US" dirty="0"/>
              <a:t>California Department of Fish and Wildlife (CDFW):</a:t>
            </a:r>
          </a:p>
          <a:p>
            <a:endParaRPr lang="en-US" dirty="0"/>
          </a:p>
          <a:p>
            <a:pPr lvl="1"/>
            <a:r>
              <a:rPr lang="en-US" dirty="0"/>
              <a:t>Name change to CDFW</a:t>
            </a:r>
          </a:p>
          <a:p>
            <a:pPr lvl="1"/>
            <a:r>
              <a:rPr lang="en-US" dirty="0"/>
              <a:t>New FGC § 1798 banking statute information added to the BEI</a:t>
            </a:r>
          </a:p>
          <a:p>
            <a:pPr lvl="1"/>
            <a:r>
              <a:rPr lang="en-US" dirty="0"/>
              <a:t>Added new laws under Authorities </a:t>
            </a:r>
          </a:p>
          <a:p>
            <a:pPr lvl="1"/>
            <a:r>
              <a:rPr lang="en-US" dirty="0"/>
              <a:t>Endowment language updated due to </a:t>
            </a:r>
            <a:r>
              <a:rPr lang="en-US" dirty="0" smtClean="0"/>
              <a:t>FGC </a:t>
            </a:r>
            <a:r>
              <a:rPr lang="en-US" dirty="0"/>
              <a:t>§65965-65969 statute changes </a:t>
            </a:r>
          </a:p>
          <a:p>
            <a:pPr lvl="1"/>
            <a:r>
              <a:rPr lang="en-US" dirty="0"/>
              <a:t>Conservation Easement (CE) statute and information updated</a:t>
            </a:r>
          </a:p>
          <a:p>
            <a:endParaRPr lang="en-US"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13</a:t>
            </a:fld>
            <a:endParaRPr lang="en-US"/>
          </a:p>
        </p:txBody>
      </p:sp>
    </p:spTree>
    <p:extLst>
      <p:ext uri="{BB962C8B-B14F-4D97-AF65-F5344CB8AC3E}">
        <p14:creationId xmlns:p14="http://schemas.microsoft.com/office/powerpoint/2010/main" val="326552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Key </a:t>
            </a:r>
            <a:r>
              <a:rPr lang="en-US" dirty="0" smtClean="0"/>
              <a:t>Changes</a:t>
            </a:r>
            <a:r>
              <a:rPr lang="en-US" dirty="0"/>
              <a:t>: BEI</a:t>
            </a:r>
          </a:p>
        </p:txBody>
      </p:sp>
      <p:sp>
        <p:nvSpPr>
          <p:cNvPr id="3" name="Content Placeholder 2"/>
          <p:cNvSpPr>
            <a:spLocks noGrp="1"/>
          </p:cNvSpPr>
          <p:nvPr>
            <p:ph idx="1"/>
          </p:nvPr>
        </p:nvSpPr>
        <p:spPr>
          <a:xfrm>
            <a:off x="287336" y="831273"/>
            <a:ext cx="8583532" cy="5047013"/>
          </a:xfrm>
        </p:spPr>
        <p:txBody>
          <a:bodyPr/>
          <a:lstStyle/>
          <a:p>
            <a:r>
              <a:rPr lang="en-US" dirty="0" smtClean="0"/>
              <a:t>Addition </a:t>
            </a:r>
            <a:r>
              <a:rPr lang="en-US" dirty="0"/>
              <a:t>of IRT agencies and associated credits:</a:t>
            </a:r>
          </a:p>
          <a:p>
            <a:pPr lvl="1"/>
            <a:r>
              <a:rPr lang="en-US" dirty="0" smtClean="0"/>
              <a:t>State </a:t>
            </a:r>
            <a:r>
              <a:rPr lang="en-US" dirty="0"/>
              <a:t>Water Quality Control Board  (State Water Board) </a:t>
            </a:r>
          </a:p>
          <a:p>
            <a:pPr lvl="1"/>
            <a:r>
              <a:rPr lang="en-US" dirty="0"/>
              <a:t>Regional Water Quality Control Boards (Regional Water Boards)</a:t>
            </a:r>
          </a:p>
          <a:p>
            <a:pPr lvl="1"/>
            <a:r>
              <a:rPr lang="en-US" dirty="0"/>
              <a:t>National Marine Fisheries Service (NMFS)</a:t>
            </a:r>
          </a:p>
          <a:p>
            <a:pPr lvl="0"/>
            <a:endParaRPr lang="en-US" dirty="0"/>
          </a:p>
          <a:p>
            <a:endParaRPr lang="en-US"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14</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862" y="3162064"/>
            <a:ext cx="7758494" cy="2716222"/>
          </a:xfrm>
          <a:prstGeom prst="rect">
            <a:avLst/>
          </a:prstGeom>
        </p:spPr>
      </p:pic>
      <p:pic>
        <p:nvPicPr>
          <p:cNvPr id="7" name="Picture 6"/>
          <p:cNvPicPr>
            <a:picLocks noChangeAspect="1"/>
          </p:cNvPicPr>
          <p:nvPr/>
        </p:nvPicPr>
        <p:blipFill>
          <a:blip r:embed="rId3"/>
          <a:stretch>
            <a:fillRect/>
          </a:stretch>
        </p:blipFill>
        <p:spPr>
          <a:xfrm>
            <a:off x="6610350" y="2314502"/>
            <a:ext cx="2076450" cy="542925"/>
          </a:xfrm>
          <a:prstGeom prst="rect">
            <a:avLst/>
          </a:prstGeom>
        </p:spPr>
      </p:pic>
    </p:spTree>
    <p:extLst>
      <p:ext uri="{BB962C8B-B14F-4D97-AF65-F5344CB8AC3E}">
        <p14:creationId xmlns:p14="http://schemas.microsoft.com/office/powerpoint/2010/main" val="476239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Key </a:t>
            </a:r>
            <a:r>
              <a:rPr lang="en-US" dirty="0" smtClean="0"/>
              <a:t>Changes</a:t>
            </a:r>
            <a:r>
              <a:rPr lang="en-US" dirty="0"/>
              <a:t>: BEI</a:t>
            </a:r>
          </a:p>
        </p:txBody>
      </p:sp>
      <p:sp>
        <p:nvSpPr>
          <p:cNvPr id="3" name="Content Placeholder 2"/>
          <p:cNvSpPr>
            <a:spLocks noGrp="1"/>
          </p:cNvSpPr>
          <p:nvPr>
            <p:ph idx="1"/>
          </p:nvPr>
        </p:nvSpPr>
        <p:spPr>
          <a:xfrm>
            <a:off x="477837" y="945851"/>
            <a:ext cx="8382000" cy="5064656"/>
          </a:xfrm>
        </p:spPr>
        <p:txBody>
          <a:bodyPr/>
          <a:lstStyle/>
          <a:p>
            <a:r>
              <a:rPr lang="en-US" sz="1800" b="1" dirty="0"/>
              <a:t>Definitions Deleted:</a:t>
            </a:r>
          </a:p>
          <a:p>
            <a:pPr lvl="1"/>
            <a:r>
              <a:rPr lang="en-US" sz="1600" dirty="0"/>
              <a:t>Catastrophic Event </a:t>
            </a:r>
          </a:p>
          <a:p>
            <a:pPr lvl="1"/>
            <a:r>
              <a:rPr lang="en-US" sz="1600" dirty="0"/>
              <a:t>Special Deposit Fund (FGC§ 13014) </a:t>
            </a:r>
          </a:p>
          <a:p>
            <a:pPr lvl="1"/>
            <a:r>
              <a:rPr lang="en-US" sz="1600" dirty="0"/>
              <a:t>Unlawful </a:t>
            </a:r>
            <a:r>
              <a:rPr lang="en-US" sz="1600" dirty="0" smtClean="0"/>
              <a:t>Act</a:t>
            </a:r>
          </a:p>
          <a:p>
            <a:pPr lvl="1"/>
            <a:endParaRPr lang="en-US" dirty="0" smtClean="0"/>
          </a:p>
          <a:p>
            <a:r>
              <a:rPr lang="en-US" sz="1800" b="1" dirty="0" smtClean="0"/>
              <a:t>Definitions </a:t>
            </a:r>
            <a:r>
              <a:rPr lang="en-US" sz="1800" b="1" dirty="0"/>
              <a:t>Added:</a:t>
            </a:r>
          </a:p>
          <a:p>
            <a:pPr lvl="1"/>
            <a:r>
              <a:rPr lang="en-US" sz="1600" dirty="0"/>
              <a:t>Construction Phase</a:t>
            </a:r>
          </a:p>
          <a:p>
            <a:pPr lvl="1"/>
            <a:r>
              <a:rPr lang="en-US" sz="1600" dirty="0"/>
              <a:t>Endowment Agreement</a:t>
            </a:r>
          </a:p>
          <a:p>
            <a:pPr lvl="1"/>
            <a:r>
              <a:rPr lang="en-US" sz="1600" dirty="0"/>
              <a:t>Endowment Amount</a:t>
            </a:r>
          </a:p>
          <a:p>
            <a:pPr lvl="1"/>
            <a:r>
              <a:rPr lang="en-US" sz="1600" dirty="0"/>
              <a:t>Endowment Holder</a:t>
            </a:r>
          </a:p>
          <a:p>
            <a:pPr lvl="1"/>
            <a:r>
              <a:rPr lang="en-US" sz="1600" dirty="0"/>
              <a:t>Habitat Establishment</a:t>
            </a:r>
          </a:p>
          <a:p>
            <a:pPr lvl="1"/>
            <a:r>
              <a:rPr lang="en-US" sz="1600" dirty="0"/>
              <a:t>RIBITS</a:t>
            </a:r>
          </a:p>
          <a:p>
            <a:pPr lvl="1"/>
            <a:r>
              <a:rPr lang="en-US" sz="1600" dirty="0"/>
              <a:t>Subsequent </a:t>
            </a:r>
            <a:r>
              <a:rPr lang="en-US" sz="1600" dirty="0" smtClean="0"/>
              <a:t>Phase</a:t>
            </a:r>
          </a:p>
          <a:p>
            <a:endParaRPr lang="en-US" sz="1800" b="1" dirty="0" smtClean="0"/>
          </a:p>
          <a:p>
            <a:endParaRPr lang="en-US" sz="1800" b="1" dirty="0"/>
          </a:p>
          <a:p>
            <a:endParaRPr lang="en-US" sz="1800" b="1" dirty="0" smtClean="0"/>
          </a:p>
          <a:p>
            <a:r>
              <a:rPr lang="en-US" sz="1800" b="1" dirty="0" smtClean="0"/>
              <a:t>Definitions </a:t>
            </a:r>
            <a:r>
              <a:rPr lang="en-US" sz="1800" b="1" dirty="0"/>
              <a:t>Modified:</a:t>
            </a:r>
          </a:p>
          <a:p>
            <a:pPr lvl="1"/>
            <a:r>
              <a:rPr lang="en-US" sz="1600" dirty="0"/>
              <a:t>Endowment Fund </a:t>
            </a:r>
          </a:p>
          <a:p>
            <a:pPr lvl="1"/>
            <a:r>
              <a:rPr lang="en-US" sz="1600" dirty="0"/>
              <a:t>Extraordinary </a:t>
            </a:r>
            <a:r>
              <a:rPr lang="en-US" sz="1600" dirty="0" smtClean="0"/>
              <a:t>Circumstances </a:t>
            </a:r>
          </a:p>
          <a:p>
            <a:pPr lvl="2"/>
            <a:r>
              <a:rPr lang="en-US" sz="1200" dirty="0" smtClean="0"/>
              <a:t>(formerly “Force Majeure”) </a:t>
            </a:r>
            <a:endParaRPr lang="en-US" sz="1200" dirty="0"/>
          </a:p>
          <a:p>
            <a:pPr lvl="1"/>
            <a:r>
              <a:rPr lang="en-US" sz="1600" dirty="0"/>
              <a:t>Implementation Fee</a:t>
            </a:r>
          </a:p>
          <a:p>
            <a:pPr lvl="1"/>
            <a:r>
              <a:rPr lang="en-US" sz="1600" dirty="0"/>
              <a:t>Remedial Action </a:t>
            </a:r>
          </a:p>
          <a:p>
            <a:pPr lvl="1"/>
            <a:r>
              <a:rPr lang="en-US" sz="1600" dirty="0"/>
              <a:t>Waters of the State</a:t>
            </a:r>
          </a:p>
        </p:txBody>
      </p:sp>
      <p:sp>
        <p:nvSpPr>
          <p:cNvPr id="5" name="Slide Number Placeholder 4"/>
          <p:cNvSpPr>
            <a:spLocks noGrp="1"/>
          </p:cNvSpPr>
          <p:nvPr>
            <p:ph type="sldNum" sz="quarter" idx="11"/>
          </p:nvPr>
        </p:nvSpPr>
        <p:spPr/>
        <p:txBody>
          <a:bodyPr/>
          <a:lstStyle/>
          <a:p>
            <a:fld id="{9A257827-C34C-4251-B995-96C9C233CCC8}" type="slidenum">
              <a:rPr lang="en-US" smtClean="0"/>
              <a:pPr/>
              <a:t>15</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0197" y="2889482"/>
            <a:ext cx="4178604" cy="3121025"/>
          </a:xfrm>
          <a:prstGeom prst="rect">
            <a:avLst/>
          </a:prstGeom>
        </p:spPr>
      </p:pic>
    </p:spTree>
    <p:extLst>
      <p:ext uri="{BB962C8B-B14F-4D97-AF65-F5344CB8AC3E}">
        <p14:creationId xmlns:p14="http://schemas.microsoft.com/office/powerpoint/2010/main" val="38140845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Key </a:t>
            </a:r>
            <a:r>
              <a:rPr lang="en-US" dirty="0" smtClean="0"/>
              <a:t>Changes</a:t>
            </a:r>
            <a:r>
              <a:rPr lang="en-US" dirty="0"/>
              <a:t>: BEI</a:t>
            </a:r>
          </a:p>
        </p:txBody>
      </p:sp>
      <p:sp>
        <p:nvSpPr>
          <p:cNvPr id="3" name="Content Placeholder 2"/>
          <p:cNvSpPr>
            <a:spLocks noGrp="1"/>
          </p:cNvSpPr>
          <p:nvPr>
            <p:ph idx="1"/>
          </p:nvPr>
        </p:nvSpPr>
        <p:spPr>
          <a:xfrm>
            <a:off x="0" y="906835"/>
            <a:ext cx="8382000" cy="4718049"/>
          </a:xfrm>
        </p:spPr>
        <p:txBody>
          <a:bodyPr/>
          <a:lstStyle/>
          <a:p>
            <a:pPr marL="228600" lvl="1" indent="0">
              <a:buNone/>
            </a:pPr>
            <a:r>
              <a:rPr lang="en-US" u="sng" dirty="0" smtClean="0"/>
              <a:t>Construction phase or Subsequent phase?</a:t>
            </a:r>
            <a:endParaRPr lang="en-US" u="sng" dirty="0"/>
          </a:p>
          <a:p>
            <a:pPr marL="228600" lvl="1" indent="0">
              <a:buNone/>
            </a:pPr>
            <a:endParaRPr lang="en-US" sz="2000" dirty="0" smtClean="0"/>
          </a:p>
          <a:p>
            <a:pPr lvl="1"/>
            <a:r>
              <a:rPr lang="en-US" sz="2000" dirty="0" smtClean="0"/>
              <a:t>Subsequent </a:t>
            </a:r>
            <a:r>
              <a:rPr lang="en-US" sz="2000" dirty="0"/>
              <a:t>Phase is not covered or described in </a:t>
            </a:r>
            <a:r>
              <a:rPr lang="en-US" sz="2000" dirty="0" smtClean="0"/>
              <a:t>an approved BEI.</a:t>
            </a:r>
          </a:p>
          <a:p>
            <a:pPr lvl="2" indent="-285750"/>
            <a:r>
              <a:rPr lang="en-US" sz="1600" dirty="0" smtClean="0"/>
              <a:t>Includes </a:t>
            </a:r>
            <a:r>
              <a:rPr lang="en-US" sz="1600" dirty="0"/>
              <a:t>phases mentioned in BEI, but which lack sufficient detail for review and </a:t>
            </a:r>
            <a:r>
              <a:rPr lang="en-US" sz="1600" dirty="0" smtClean="0"/>
              <a:t>approval. </a:t>
            </a:r>
            <a:endParaRPr lang="en-US" sz="1600" dirty="0"/>
          </a:p>
          <a:p>
            <a:pPr lvl="1"/>
            <a:endParaRPr lang="en-US" sz="1600" dirty="0"/>
          </a:p>
          <a:p>
            <a:pPr lvl="1"/>
            <a:r>
              <a:rPr lang="en-US" sz="2000" dirty="0"/>
              <a:t>Construction Phase is detailed in </a:t>
            </a:r>
            <a:r>
              <a:rPr lang="en-US" sz="2000" dirty="0" smtClean="0"/>
              <a:t>an approved BEI.</a:t>
            </a:r>
          </a:p>
          <a:p>
            <a:pPr lvl="2" indent="-285750"/>
            <a:r>
              <a:rPr lang="en-US" sz="1600" dirty="0"/>
              <a:t>I</a:t>
            </a:r>
            <a:r>
              <a:rPr lang="en-US" sz="1600" dirty="0" smtClean="0"/>
              <a:t>ncludes </a:t>
            </a:r>
            <a:r>
              <a:rPr lang="en-US" sz="1600" dirty="0"/>
              <a:t>sufficient information for review and </a:t>
            </a:r>
            <a:r>
              <a:rPr lang="en-US" sz="1600" dirty="0" smtClean="0"/>
              <a:t>approval.</a:t>
            </a:r>
          </a:p>
          <a:p>
            <a:pPr lvl="2" indent="-285750"/>
            <a:r>
              <a:rPr lang="en-US" sz="1600" dirty="0" smtClean="0"/>
              <a:t>May </a:t>
            </a:r>
            <a:r>
              <a:rPr lang="en-US" sz="1600" dirty="0"/>
              <a:t>be constructed immediately upon bank establishment or at a later date</a:t>
            </a:r>
            <a:r>
              <a:rPr lang="en-US" sz="1600" dirty="0" smtClean="0"/>
              <a:t>.</a:t>
            </a:r>
          </a:p>
          <a:p>
            <a:pPr lvl="2" indent="-285750"/>
            <a:r>
              <a:rPr lang="en-US" sz="1600" dirty="0" smtClean="0"/>
              <a:t>Concept of construction phase added to clarify the difference.</a:t>
            </a:r>
            <a:endParaRPr lang="en-US" sz="1600"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16</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186" y="4200803"/>
            <a:ext cx="4086225" cy="2263140"/>
          </a:xfrm>
          <a:prstGeom prst="rect">
            <a:avLst/>
          </a:prstGeom>
        </p:spPr>
      </p:pic>
    </p:spTree>
    <p:extLst>
      <p:ext uri="{BB962C8B-B14F-4D97-AF65-F5344CB8AC3E}">
        <p14:creationId xmlns:p14="http://schemas.microsoft.com/office/powerpoint/2010/main" val="3103744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Key </a:t>
            </a:r>
            <a:r>
              <a:rPr lang="en-US" dirty="0" smtClean="0"/>
              <a:t>Changes</a:t>
            </a:r>
            <a:r>
              <a:rPr lang="en-US" dirty="0"/>
              <a:t>: BEI</a:t>
            </a:r>
          </a:p>
        </p:txBody>
      </p:sp>
      <p:sp>
        <p:nvSpPr>
          <p:cNvPr id="3" name="Content Placeholder 2"/>
          <p:cNvSpPr>
            <a:spLocks noGrp="1"/>
          </p:cNvSpPr>
          <p:nvPr>
            <p:ph idx="1"/>
          </p:nvPr>
        </p:nvSpPr>
        <p:spPr>
          <a:xfrm>
            <a:off x="304800" y="967973"/>
            <a:ext cx="8382000" cy="5232802"/>
          </a:xfrm>
        </p:spPr>
        <p:txBody>
          <a:bodyPr/>
          <a:lstStyle/>
          <a:p>
            <a:r>
              <a:rPr lang="en-US" sz="1800" dirty="0"/>
              <a:t>Not a Contract:</a:t>
            </a:r>
          </a:p>
          <a:p>
            <a:endParaRPr lang="en-US" sz="1600" dirty="0"/>
          </a:p>
          <a:p>
            <a:pPr marL="342900" indent="-342900">
              <a:buAutoNum type="alphaUcPeriod" startAt="17"/>
            </a:pPr>
            <a:r>
              <a:rPr lang="en-US" sz="1800" dirty="0"/>
              <a:t>No Federal Contract or Monetary Damages </a:t>
            </a:r>
          </a:p>
          <a:p>
            <a:endParaRPr lang="en-US" sz="1800" dirty="0"/>
          </a:p>
          <a:p>
            <a:r>
              <a:rPr lang="en-US" sz="1800" dirty="0"/>
              <a:t>USACE approval of this BEI constitutes the regulatory approval required for the Mitigation Bank to be used to provide compensatory mitigation for Department of Army permits pursuant to 33 C.F.R. §332.8(a)(1). This BEI is not a contract between the Bank Sponsor or Property Owner and USACE or any other agency of the federal government. Any dispute arising under this BEI will not give rise to any claim by the Bank Sponsor or Property Owner for monetary damages. This provision is controlling notwithstanding any other provision or statement in the BEI to the contrary. </a:t>
            </a:r>
          </a:p>
          <a:p>
            <a:endParaRPr lang="en-US" sz="1600" dirty="0"/>
          </a:p>
          <a:p>
            <a:pPr lvl="1"/>
            <a:r>
              <a:rPr lang="en-US" sz="1800" dirty="0"/>
              <a:t>Mandated by USACE Headquarters</a:t>
            </a:r>
            <a:r>
              <a:rPr lang="en-US" sz="1800" dirty="0" smtClean="0"/>
              <a:t>.</a:t>
            </a:r>
          </a:p>
          <a:p>
            <a:pPr lvl="1"/>
            <a:endParaRPr lang="en-US" sz="1800" dirty="0"/>
          </a:p>
          <a:p>
            <a:pPr lvl="2"/>
            <a:r>
              <a:rPr lang="en-US" sz="1200" dirty="0" smtClean="0"/>
              <a:t>USACE </a:t>
            </a:r>
            <a:r>
              <a:rPr lang="en-US" sz="1200" dirty="0"/>
              <a:t>Districts are prohibited from signing bank instruments that don’t include this language</a:t>
            </a:r>
            <a:r>
              <a:rPr lang="en-US" sz="1200" dirty="0" smtClean="0"/>
              <a:t>.</a:t>
            </a:r>
          </a:p>
          <a:p>
            <a:pPr marL="685800" lvl="2" indent="0">
              <a:buNone/>
            </a:pPr>
            <a:endParaRPr lang="en-US" sz="1200" dirty="0"/>
          </a:p>
          <a:p>
            <a:pPr lvl="2"/>
            <a:r>
              <a:rPr lang="en-US" sz="1200" dirty="0" smtClean="0"/>
              <a:t>USACE </a:t>
            </a:r>
            <a:r>
              <a:rPr lang="en-US" sz="1200" dirty="0"/>
              <a:t>Districts are prohibited from deviating from USACE Headquarters language without express permission.</a:t>
            </a:r>
          </a:p>
        </p:txBody>
      </p:sp>
      <p:sp>
        <p:nvSpPr>
          <p:cNvPr id="5" name="Slide Number Placeholder 4"/>
          <p:cNvSpPr>
            <a:spLocks noGrp="1"/>
          </p:cNvSpPr>
          <p:nvPr>
            <p:ph type="sldNum" sz="quarter" idx="11"/>
          </p:nvPr>
        </p:nvSpPr>
        <p:spPr/>
        <p:txBody>
          <a:bodyPr/>
          <a:lstStyle/>
          <a:p>
            <a:fld id="{9A257827-C34C-4251-B995-96C9C233CCC8}" type="slidenum">
              <a:rPr lang="en-US" smtClean="0"/>
              <a:pPr/>
              <a:t>17</a:t>
            </a:fld>
            <a:endParaRPr lang="en-US"/>
          </a:p>
        </p:txBody>
      </p:sp>
    </p:spTree>
    <p:extLst>
      <p:ext uri="{BB962C8B-B14F-4D97-AF65-F5344CB8AC3E}">
        <p14:creationId xmlns:p14="http://schemas.microsoft.com/office/powerpoint/2010/main" val="851319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dirty="0"/>
              <a:t>Key </a:t>
            </a:r>
            <a:r>
              <a:rPr lang="en-US" dirty="0" smtClean="0"/>
              <a:t>Changes</a:t>
            </a:r>
            <a:r>
              <a:rPr lang="en-US" dirty="0"/>
              <a:t>: BEI</a:t>
            </a:r>
            <a:br>
              <a:rPr lang="en-US" dirty="0"/>
            </a:br>
            <a:endParaRPr lang="en-US" dirty="0"/>
          </a:p>
        </p:txBody>
      </p:sp>
      <p:sp>
        <p:nvSpPr>
          <p:cNvPr id="3" name="Content Placeholder 2"/>
          <p:cNvSpPr>
            <a:spLocks noGrp="1"/>
          </p:cNvSpPr>
          <p:nvPr>
            <p:ph idx="1"/>
          </p:nvPr>
        </p:nvSpPr>
        <p:spPr>
          <a:xfrm>
            <a:off x="412376" y="1849704"/>
            <a:ext cx="8382000" cy="4718049"/>
          </a:xfrm>
        </p:spPr>
        <p:txBody>
          <a:bodyPr/>
          <a:lstStyle/>
          <a:p>
            <a:r>
              <a:rPr lang="en-US" dirty="0" smtClean="0"/>
              <a:t>Default:</a:t>
            </a:r>
          </a:p>
          <a:p>
            <a:pPr marL="228600" lvl="1" indent="0">
              <a:buNone/>
            </a:pPr>
            <a:endParaRPr lang="en-US" dirty="0"/>
          </a:p>
          <a:p>
            <a:pPr marL="228600" lvl="1" indent="0">
              <a:buNone/>
            </a:pPr>
            <a:r>
              <a:rPr lang="en-US" sz="2000" dirty="0" smtClean="0"/>
              <a:t>Language is substantially similar to 2008 template language.</a:t>
            </a:r>
          </a:p>
          <a:p>
            <a:pPr lvl="1"/>
            <a:endParaRPr lang="en-US" sz="2000" dirty="0"/>
          </a:p>
          <a:p>
            <a:pPr marL="228600" lvl="1" indent="0">
              <a:buNone/>
            </a:pPr>
            <a:r>
              <a:rPr lang="en-US" sz="2000" dirty="0" smtClean="0"/>
              <a:t>Biggest difference is that other sections referencing default are now proposed to refer to default section, rather than try to specify remedy in each related section.</a:t>
            </a:r>
          </a:p>
          <a:p>
            <a:pPr lvl="1"/>
            <a:endParaRPr lang="en-US" sz="2000" dirty="0"/>
          </a:p>
          <a:p>
            <a:endParaRPr lang="en-US" dirty="0"/>
          </a:p>
          <a:p>
            <a:endParaRPr lang="en-US" dirty="0" smtClean="0"/>
          </a:p>
          <a:p>
            <a:endParaRPr lang="en-US" dirty="0"/>
          </a:p>
          <a:p>
            <a:endParaRPr lang="en-US" dirty="0" smtClean="0"/>
          </a:p>
        </p:txBody>
      </p:sp>
      <p:sp>
        <p:nvSpPr>
          <p:cNvPr id="5" name="Slide Number Placeholder 4"/>
          <p:cNvSpPr>
            <a:spLocks noGrp="1"/>
          </p:cNvSpPr>
          <p:nvPr>
            <p:ph type="sldNum" sz="quarter" idx="11"/>
          </p:nvPr>
        </p:nvSpPr>
        <p:spPr/>
        <p:txBody>
          <a:bodyPr/>
          <a:lstStyle/>
          <a:p>
            <a:fld id="{9A257827-C34C-4251-B995-96C9C233CCC8}" type="slidenum">
              <a:rPr lang="en-US" smtClean="0"/>
              <a:pPr/>
              <a:t>18</a:t>
            </a:fld>
            <a:endParaRPr lang="en-US"/>
          </a:p>
        </p:txBody>
      </p:sp>
    </p:spTree>
    <p:extLst>
      <p:ext uri="{BB962C8B-B14F-4D97-AF65-F5344CB8AC3E}">
        <p14:creationId xmlns:p14="http://schemas.microsoft.com/office/powerpoint/2010/main" val="3905810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Key Changes: BEI</a:t>
            </a:r>
          </a:p>
        </p:txBody>
      </p:sp>
      <p:sp>
        <p:nvSpPr>
          <p:cNvPr id="5" name="Slide Number Placeholder 4"/>
          <p:cNvSpPr>
            <a:spLocks noGrp="1"/>
          </p:cNvSpPr>
          <p:nvPr>
            <p:ph type="sldNum" sz="quarter" idx="11"/>
          </p:nvPr>
        </p:nvSpPr>
        <p:spPr/>
        <p:txBody>
          <a:bodyPr/>
          <a:lstStyle/>
          <a:p>
            <a:fld id="{9A257827-C34C-4251-B995-96C9C233CCC8}" type="slidenum">
              <a:rPr lang="en-US" smtClean="0"/>
              <a:pPr/>
              <a:t>19</a:t>
            </a:fld>
            <a:endParaRPr lang="en-US"/>
          </a:p>
        </p:txBody>
      </p:sp>
      <p:sp>
        <p:nvSpPr>
          <p:cNvPr id="6" name="Rectangle 1"/>
          <p:cNvSpPr>
            <a:spLocks noGrp="1" noChangeArrowheads="1"/>
          </p:cNvSpPr>
          <p:nvPr>
            <p:ph idx="1"/>
          </p:nvPr>
        </p:nvSpPr>
        <p:spPr bwMode="auto">
          <a:xfrm>
            <a:off x="531541" y="1403262"/>
            <a:ext cx="7928517" cy="377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342900" algn="l"/>
              </a:tabLst>
              <a:defRPr>
                <a:solidFill>
                  <a:schemeClr val="tx1"/>
                </a:solidFill>
                <a:latin typeface="Arial" panose="020B0604020202020204" pitchFamily="34" charset="0"/>
              </a:defRPr>
            </a:lvl1pPr>
            <a:lvl2pPr eaLnBrk="0" hangingPunct="0">
              <a:tabLst>
                <a:tab pos="342900" algn="l"/>
              </a:tabLst>
              <a:defRPr>
                <a:solidFill>
                  <a:schemeClr val="tx1"/>
                </a:solidFill>
                <a:latin typeface="Arial" panose="020B0604020202020204" pitchFamily="34" charset="0"/>
              </a:defRPr>
            </a:lvl2pPr>
            <a:lvl3pPr eaLnBrk="0" hangingPunct="0">
              <a:tabLst>
                <a:tab pos="342900" algn="l"/>
              </a:tabLst>
              <a:defRPr>
                <a:solidFill>
                  <a:schemeClr val="tx1"/>
                </a:solidFill>
                <a:latin typeface="Arial" panose="020B0604020202020204" pitchFamily="34" charset="0"/>
              </a:defRPr>
            </a:lvl3pPr>
            <a:lvl4pPr eaLnBrk="0" hangingPunct="0">
              <a:tabLst>
                <a:tab pos="342900" algn="l"/>
              </a:tabLst>
              <a:defRPr>
                <a:solidFill>
                  <a:schemeClr val="tx1"/>
                </a:solidFill>
                <a:latin typeface="Arial" panose="020B0604020202020204" pitchFamily="34" charset="0"/>
              </a:defRPr>
            </a:lvl4pPr>
            <a:lvl5pPr eaLnBrk="0" hangingPunct="0">
              <a:tabLst>
                <a:tab pos="342900" algn="l"/>
              </a:tabLst>
              <a:defRPr>
                <a:solidFill>
                  <a:schemeClr val="tx1"/>
                </a:solidFill>
                <a:latin typeface="Arial" panose="020B0604020202020204" pitchFamily="34" charset="0"/>
              </a:defRPr>
            </a:lvl5pPr>
            <a:lvl6pPr eaLnBrk="0" fontAlgn="base" hangingPunct="0">
              <a:spcBef>
                <a:spcPct val="0"/>
              </a:spcBef>
              <a:spcAft>
                <a:spcPct val="0"/>
              </a:spcAft>
              <a:tabLst>
                <a:tab pos="342900" algn="l"/>
              </a:tabLst>
              <a:defRPr>
                <a:solidFill>
                  <a:schemeClr val="tx1"/>
                </a:solidFill>
                <a:latin typeface="Arial" panose="020B0604020202020204" pitchFamily="34" charset="0"/>
              </a:defRPr>
            </a:lvl6pPr>
            <a:lvl7pPr eaLnBrk="0" fontAlgn="base" hangingPunct="0">
              <a:spcBef>
                <a:spcPct val="0"/>
              </a:spcBef>
              <a:spcAft>
                <a:spcPct val="0"/>
              </a:spcAft>
              <a:tabLst>
                <a:tab pos="342900" algn="l"/>
              </a:tabLst>
              <a:defRPr>
                <a:solidFill>
                  <a:schemeClr val="tx1"/>
                </a:solidFill>
                <a:latin typeface="Arial" panose="020B0604020202020204" pitchFamily="34" charset="0"/>
              </a:defRPr>
            </a:lvl7pPr>
            <a:lvl8pPr eaLnBrk="0" fontAlgn="base" hangingPunct="0">
              <a:spcBef>
                <a:spcPct val="0"/>
              </a:spcBef>
              <a:spcAft>
                <a:spcPct val="0"/>
              </a:spcAft>
              <a:tabLst>
                <a:tab pos="342900" algn="l"/>
              </a:tabLst>
              <a:defRPr>
                <a:solidFill>
                  <a:schemeClr val="tx1"/>
                </a:solidFill>
                <a:latin typeface="Arial" panose="020B0604020202020204" pitchFamily="34" charset="0"/>
              </a:defRPr>
            </a:lvl8pPr>
            <a:lvl9pPr eaLnBrk="0" fontAlgn="base" hangingPunct="0">
              <a:spcBef>
                <a:spcPct val="0"/>
              </a:spcBef>
              <a:spcAft>
                <a:spcPct val="0"/>
              </a:spcAft>
              <a:tabLst>
                <a:tab pos="342900" algn="l"/>
              </a:tabLst>
              <a:defRPr>
                <a:solidFill>
                  <a:schemeClr val="tx1"/>
                </a:solidFill>
                <a:latin typeface="Arial" panose="020B0604020202020204" pitchFamily="34" charset="0"/>
              </a:defRPr>
            </a:lvl9pPr>
          </a:lstStyle>
          <a:p>
            <a:r>
              <a:rPr lang="en-US" sz="1800" dirty="0"/>
              <a:t>Default</a:t>
            </a:r>
            <a:r>
              <a:rPr lang="en-US" sz="1800" dirty="0" smtClean="0"/>
              <a:t>:</a:t>
            </a:r>
          </a:p>
          <a:p>
            <a:endParaRPr lang="en-US" sz="1800" dirty="0"/>
          </a:p>
          <a:p>
            <a:r>
              <a:rPr lang="en-US" sz="1800" dirty="0" smtClean="0"/>
              <a:t>The </a:t>
            </a:r>
            <a:r>
              <a:rPr lang="en-US" sz="1800" dirty="0"/>
              <a:t>Bank Sponsor and/or Property Owner shall be in default if that party fails to observe or perform any obligations or responsibilities required of it by this BEI.  In the event of default, the IRT shall issue a notice of default to Bank Sponsor and/or Property Owner, which includes direction and specified time period to cure the default. If the Bank Sponsor and/or Property Owner fails to remedy the default within the allotted time, the IRT will take appropriate action, which includes but is not limited to, suspending Credit Transfers, reducing available Credits, utilizing financial assurances, and terminating the BEI. This Section shall not be construed to modify or limit any specific right, remedy, or procedure in any Section of this BEI or any remedy available under applicable State and/or Federal Law.</a:t>
            </a:r>
          </a:p>
        </p:txBody>
      </p:sp>
    </p:spTree>
    <p:extLst>
      <p:ext uri="{BB962C8B-B14F-4D97-AF65-F5344CB8AC3E}">
        <p14:creationId xmlns:p14="http://schemas.microsoft.com/office/powerpoint/2010/main" val="2406573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altLang="en-US" sz="2800" dirty="0"/>
              <a:t>Overview</a:t>
            </a:r>
            <a:endParaRPr lang="en-US" sz="2800" dirty="0"/>
          </a:p>
        </p:txBody>
      </p:sp>
      <p:sp>
        <p:nvSpPr>
          <p:cNvPr id="5" name="Content Placeholder 4"/>
          <p:cNvSpPr>
            <a:spLocks noGrp="1"/>
          </p:cNvSpPr>
          <p:nvPr>
            <p:ph idx="1"/>
          </p:nvPr>
        </p:nvSpPr>
        <p:spPr>
          <a:xfrm>
            <a:off x="975601" y="848019"/>
            <a:ext cx="7781192" cy="5385513"/>
          </a:xfrm>
        </p:spPr>
        <p:txBody>
          <a:bodyPr/>
          <a:lstStyle/>
          <a:p>
            <a:pPr marL="342900" indent="-342900">
              <a:buFont typeface="Arial" panose="020B0604020202020204" pitchFamily="34" charset="0"/>
              <a:buChar char="•"/>
            </a:pPr>
            <a:r>
              <a:rPr lang="en-US" altLang="en-US" dirty="0" smtClean="0"/>
              <a:t>Background</a:t>
            </a:r>
          </a:p>
          <a:p>
            <a:pPr marL="342900" indent="-342900">
              <a:buFont typeface="Arial" panose="020B0604020202020204" pitchFamily="34" charset="0"/>
              <a:buChar char="•"/>
            </a:pPr>
            <a:endParaRPr lang="en-US" altLang="en-US" dirty="0"/>
          </a:p>
          <a:p>
            <a:pPr marL="342900" indent="-342900">
              <a:buFont typeface="Arial" panose="020B0604020202020204" pitchFamily="34" charset="0"/>
              <a:buChar char="•"/>
            </a:pPr>
            <a:r>
              <a:rPr lang="en-US" altLang="en-US" dirty="0" smtClean="0"/>
              <a:t>Purpose of the Templates</a:t>
            </a:r>
          </a:p>
          <a:p>
            <a:pPr marL="342900" indent="-342900">
              <a:buFont typeface="Arial" panose="020B0604020202020204" pitchFamily="34" charset="0"/>
              <a:buChar char="•"/>
            </a:pPr>
            <a:endParaRPr lang="en-US" altLang="en-US" dirty="0"/>
          </a:p>
          <a:p>
            <a:pPr marL="342900" indent="-342900">
              <a:buFont typeface="Arial" panose="020B0604020202020204" pitchFamily="34" charset="0"/>
              <a:buChar char="•"/>
            </a:pPr>
            <a:r>
              <a:rPr lang="en-US" altLang="en-US" dirty="0"/>
              <a:t>Purpose of </a:t>
            </a:r>
            <a:r>
              <a:rPr lang="en-US" altLang="en-US" dirty="0" smtClean="0"/>
              <a:t>Meeting</a:t>
            </a:r>
          </a:p>
          <a:p>
            <a:pPr marL="342900" indent="-342900">
              <a:buFont typeface="Arial" panose="020B0604020202020204" pitchFamily="34" charset="0"/>
              <a:buChar char="•"/>
            </a:pPr>
            <a:endParaRPr lang="en-US" altLang="en-US" dirty="0" smtClean="0"/>
          </a:p>
          <a:p>
            <a:pPr marL="342900" indent="-342900">
              <a:buFont typeface="Arial" panose="020B0604020202020204" pitchFamily="34" charset="0"/>
              <a:buChar char="•"/>
            </a:pPr>
            <a:r>
              <a:rPr lang="en-US" altLang="en-US" dirty="0" smtClean="0"/>
              <a:t>Equivalent Standards</a:t>
            </a:r>
            <a:endParaRPr lang="en-US" altLang="en-US" dirty="0"/>
          </a:p>
          <a:p>
            <a:pPr marL="342900" indent="-342900">
              <a:buFont typeface="Arial" panose="020B0604020202020204" pitchFamily="34" charset="0"/>
              <a:buChar char="•"/>
            </a:pPr>
            <a:endParaRPr lang="en-US" altLang="en-US" dirty="0"/>
          </a:p>
          <a:p>
            <a:pPr marL="342900" indent="-342900">
              <a:buFont typeface="Arial" panose="020B0604020202020204" pitchFamily="34" charset="0"/>
              <a:buChar char="•"/>
            </a:pPr>
            <a:r>
              <a:rPr lang="en-US" altLang="en-US" dirty="0" smtClean="0"/>
              <a:t>Overview and discussion of Changes</a:t>
            </a:r>
          </a:p>
          <a:p>
            <a:pPr marL="342900" indent="-342900">
              <a:buFont typeface="Arial" panose="020B0604020202020204" pitchFamily="34" charset="0"/>
              <a:buChar char="•"/>
            </a:pPr>
            <a:endParaRPr lang="en-US" altLang="en-US" dirty="0"/>
          </a:p>
          <a:p>
            <a:pPr marL="342900" indent="-342900">
              <a:buFont typeface="Arial" panose="020B0604020202020204" pitchFamily="34" charset="0"/>
              <a:buChar char="•"/>
            </a:pPr>
            <a:r>
              <a:rPr lang="en-US" altLang="en-US" dirty="0" smtClean="0"/>
              <a:t>Key Issues</a:t>
            </a:r>
          </a:p>
          <a:p>
            <a:pPr marL="342900" indent="-342900">
              <a:buFont typeface="Arial" panose="020B0604020202020204" pitchFamily="34" charset="0"/>
              <a:buChar char="•"/>
            </a:pPr>
            <a:endParaRPr lang="en-US" altLang="en-US" dirty="0"/>
          </a:p>
          <a:p>
            <a:pPr marL="342900" indent="-342900">
              <a:buFont typeface="Arial" panose="020B0604020202020204" pitchFamily="34" charset="0"/>
              <a:buChar char="•"/>
            </a:pPr>
            <a:r>
              <a:rPr lang="en-US" altLang="en-US" dirty="0" smtClean="0"/>
              <a:t>Future Updates and Other Templates</a:t>
            </a:r>
            <a:endParaRPr lang="en-US" altLang="en-US" dirty="0"/>
          </a:p>
          <a:p>
            <a:endParaRPr lang="en-US" dirty="0"/>
          </a:p>
        </p:txBody>
      </p:sp>
      <p:sp>
        <p:nvSpPr>
          <p:cNvPr id="18435" name="Slide Number Placeholder 4"/>
          <p:cNvSpPr>
            <a:spLocks noGrp="1"/>
          </p:cNvSpPr>
          <p:nvPr>
            <p:ph type="sldNum" sz="quarter" idx="11"/>
          </p:nvPr>
        </p:nvSpPr>
        <p:spPr/>
        <p:txBody>
          <a:bodyPr/>
          <a:lstStyle/>
          <a:p>
            <a:fld id="{6A998AF9-C4BF-494B-956B-53093E409D3C}" type="slidenum">
              <a:rPr lang="en-US" smtClean="0"/>
              <a:pPr/>
              <a:t>2</a:t>
            </a:fld>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9529" y="1081088"/>
            <a:ext cx="3557264" cy="210016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Key Changes</a:t>
            </a:r>
            <a:r>
              <a:rPr lang="en-US" dirty="0"/>
              <a:t>: BEI</a:t>
            </a:r>
          </a:p>
        </p:txBody>
      </p:sp>
      <p:sp>
        <p:nvSpPr>
          <p:cNvPr id="3" name="Content Placeholder 2"/>
          <p:cNvSpPr>
            <a:spLocks noGrp="1"/>
          </p:cNvSpPr>
          <p:nvPr>
            <p:ph idx="1"/>
          </p:nvPr>
        </p:nvSpPr>
        <p:spPr>
          <a:xfrm>
            <a:off x="1400432" y="1678631"/>
            <a:ext cx="8382000" cy="4718049"/>
          </a:xfrm>
        </p:spPr>
        <p:txBody>
          <a:bodyPr/>
          <a:lstStyle/>
          <a:p>
            <a:r>
              <a:rPr lang="en-US" dirty="0" smtClean="0"/>
              <a:t>Credit Release is dependent on:</a:t>
            </a:r>
          </a:p>
          <a:p>
            <a:endParaRPr lang="en-US" dirty="0" smtClean="0"/>
          </a:p>
          <a:p>
            <a:pPr lvl="1"/>
            <a:r>
              <a:rPr lang="en-US" dirty="0" smtClean="0"/>
              <a:t>Funding Endowment</a:t>
            </a:r>
          </a:p>
          <a:p>
            <a:pPr lvl="1"/>
            <a:endParaRPr lang="en-US" dirty="0" smtClean="0"/>
          </a:p>
          <a:p>
            <a:pPr lvl="1"/>
            <a:r>
              <a:rPr lang="en-US" dirty="0" smtClean="0"/>
              <a:t>Meeting Performance Standards</a:t>
            </a:r>
          </a:p>
          <a:p>
            <a:pPr lvl="1"/>
            <a:endParaRPr lang="en-US" dirty="0" smtClean="0"/>
          </a:p>
          <a:p>
            <a:pPr lvl="1"/>
            <a:r>
              <a:rPr lang="en-US" dirty="0" smtClean="0"/>
              <a:t>Submittal of monitoring reports </a:t>
            </a:r>
          </a:p>
          <a:p>
            <a:pPr lvl="1"/>
            <a:endParaRPr lang="en-US" dirty="0"/>
          </a:p>
          <a:p>
            <a:pPr lvl="1"/>
            <a:r>
              <a:rPr lang="en-US" dirty="0" smtClean="0"/>
              <a:t>Years of monitoring</a:t>
            </a:r>
          </a:p>
          <a:p>
            <a:pPr marL="228600" lvl="1" indent="0">
              <a:buNone/>
            </a:pPr>
            <a:endParaRPr lang="en-US" dirty="0" smtClean="0"/>
          </a:p>
          <a:p>
            <a:pPr marL="228600" lvl="1" indent="0">
              <a:buNone/>
            </a:pPr>
            <a:endParaRPr lang="en-US" dirty="0" smtClean="0"/>
          </a:p>
          <a:p>
            <a:endParaRPr lang="en-US" dirty="0"/>
          </a:p>
          <a:p>
            <a:endParaRPr lang="en-US"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20</a:t>
            </a:fld>
            <a:endParaRPr lang="en-US"/>
          </a:p>
        </p:txBody>
      </p:sp>
    </p:spTree>
    <p:extLst>
      <p:ext uri="{BB962C8B-B14F-4D97-AF65-F5344CB8AC3E}">
        <p14:creationId xmlns:p14="http://schemas.microsoft.com/office/powerpoint/2010/main" val="1183818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Key Changes: BEI</a:t>
            </a:r>
          </a:p>
        </p:txBody>
      </p:sp>
      <p:sp>
        <p:nvSpPr>
          <p:cNvPr id="3" name="Content Placeholder 2"/>
          <p:cNvSpPr>
            <a:spLocks noGrp="1"/>
          </p:cNvSpPr>
          <p:nvPr>
            <p:ph idx="1"/>
          </p:nvPr>
        </p:nvSpPr>
        <p:spPr/>
        <p:txBody>
          <a:bodyPr/>
          <a:lstStyle/>
          <a:p>
            <a:r>
              <a:rPr lang="en-US" dirty="0" smtClean="0"/>
              <a:t>Credit Release and Endowment funding: 2008, 2015 &amp; 2016</a:t>
            </a:r>
            <a:endParaRPr lang="en-US"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21</a:t>
            </a:fld>
            <a:endParaRPr lang="en-US"/>
          </a:p>
        </p:txBody>
      </p:sp>
      <p:graphicFrame>
        <p:nvGraphicFramePr>
          <p:cNvPr id="6" name="Table 5"/>
          <p:cNvGraphicFramePr>
            <a:graphicFrameLocks noGrp="1"/>
          </p:cNvGraphicFramePr>
          <p:nvPr/>
        </p:nvGraphicFramePr>
        <p:xfrm>
          <a:off x="304800" y="1835994"/>
          <a:ext cx="8382001" cy="3505100"/>
        </p:xfrm>
        <a:graphic>
          <a:graphicData uri="http://schemas.openxmlformats.org/drawingml/2006/table">
            <a:tbl>
              <a:tblPr>
                <a:tableStyleId>{5C22544A-7EE6-4342-B048-85BDC9FD1C3A}</a:tableStyleId>
              </a:tblPr>
              <a:tblGrid>
                <a:gridCol w="572071"/>
                <a:gridCol w="834915"/>
                <a:gridCol w="945077"/>
                <a:gridCol w="858106"/>
                <a:gridCol w="935414"/>
                <a:gridCol w="773069"/>
                <a:gridCol w="827184"/>
                <a:gridCol w="873568"/>
                <a:gridCol w="703493"/>
                <a:gridCol w="1059104"/>
              </a:tblGrid>
              <a:tr h="272570">
                <a:tc gridSpan="10">
                  <a:txBody>
                    <a:bodyPr/>
                    <a:lstStyle/>
                    <a:p>
                      <a:pPr algn="ctr" fontAlgn="ctr"/>
                      <a:r>
                        <a:rPr lang="en-US" sz="900" u="none" strike="noStrike" dirty="0">
                          <a:effectLst/>
                        </a:rPr>
                        <a:t>Establishment - Enhancement or Creation  (Not preservation)  </a:t>
                      </a:r>
                      <a:endParaRPr lang="en-US" sz="9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95922">
                <a:tc rowSpan="2">
                  <a:txBody>
                    <a:bodyPr/>
                    <a:lstStyle/>
                    <a:p>
                      <a:pPr algn="ctr" fontAlgn="ctr"/>
                      <a:r>
                        <a:rPr lang="en-US" sz="700" u="none" strike="noStrike">
                          <a:effectLst/>
                        </a:rPr>
                        <a:t>Credit Release #</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Performance Standard</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Credits Released Wetland/Species (Cumulative %)</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Endowment to be Funded       (Cumulative %)</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Performance Standard (error in credit release 3-final)</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Credits Released Wetland/Species (Cumulative %)</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 Endowment to be Funded (Cumulative %)</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Performance Standard (these standards were changed back to the 2008 BEI language)</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Credits Released Wetland/Species (Cumulative %)</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 Endowment to be Funded (Cumulative %)</a:t>
                      </a:r>
                      <a:endParaRPr lang="en-US" sz="700" b="0" i="0" u="none" strike="noStrike">
                        <a:solidFill>
                          <a:srgbClr val="000000"/>
                        </a:solidFill>
                        <a:effectLst/>
                        <a:latin typeface="Arial" panose="020B0604020202020204" pitchFamily="34" charset="0"/>
                      </a:endParaRPr>
                    </a:p>
                  </a:txBody>
                  <a:tcPr marL="0" marR="0" marT="0" marB="0" anchor="ctr"/>
                </a:tc>
              </a:tr>
              <a:tr h="231974">
                <a:tc vMerge="1">
                  <a:txBody>
                    <a:bodyPr/>
                    <a:lstStyle/>
                    <a:p>
                      <a:endParaRPr lang="en-US"/>
                    </a:p>
                  </a:txBody>
                  <a:tcPr/>
                </a:tc>
                <a:tc gridSpan="3">
                  <a:txBody>
                    <a:bodyPr/>
                    <a:lstStyle/>
                    <a:p>
                      <a:pPr algn="ctr" fontAlgn="ctr"/>
                      <a:r>
                        <a:rPr lang="en-US" sz="700" u="none" strike="noStrike">
                          <a:effectLst/>
                        </a:rPr>
                        <a:t>2008</a:t>
                      </a:r>
                      <a:endParaRPr lang="en-US" sz="700" b="0"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gridSpan="3">
                  <a:txBody>
                    <a:bodyPr/>
                    <a:lstStyle/>
                    <a:p>
                      <a:pPr algn="ctr" fontAlgn="ctr"/>
                      <a:r>
                        <a:rPr lang="en-US" sz="700" u="none" strike="noStrike">
                          <a:effectLst/>
                        </a:rPr>
                        <a:t>2015 - Public notice</a:t>
                      </a:r>
                      <a:endParaRPr lang="en-US" sz="700" b="0"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gridSpan="3">
                  <a:txBody>
                    <a:bodyPr/>
                    <a:lstStyle/>
                    <a:p>
                      <a:pPr algn="ctr" fontAlgn="ctr"/>
                      <a:r>
                        <a:rPr lang="en-US" sz="700" u="none" strike="noStrike" dirty="0">
                          <a:effectLst/>
                        </a:rPr>
                        <a:t>2016 - Proposed final</a:t>
                      </a:r>
                      <a:endParaRPr lang="en-US" sz="700" b="0"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r>
              <a:tr h="295767">
                <a:tc>
                  <a:txBody>
                    <a:bodyPr/>
                    <a:lstStyle/>
                    <a:p>
                      <a:pPr algn="ctr" fontAlgn="ctr"/>
                      <a:r>
                        <a:rPr lang="en-US" sz="700" u="none" strike="noStrike">
                          <a:effectLst/>
                        </a:rPr>
                        <a:t>1</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Bank Establishment</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15/15</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Bank Establishment</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15</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Bank Establishment</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15</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0" marR="0" marT="0" marB="0" anchor="ctr"/>
                </a:tc>
              </a:tr>
              <a:tr h="278369">
                <a:tc>
                  <a:txBody>
                    <a:bodyPr/>
                    <a:lstStyle/>
                    <a:p>
                      <a:pPr algn="ctr" fontAlgn="ctr"/>
                      <a:r>
                        <a:rPr lang="en-US" sz="700" u="none" strike="noStrike">
                          <a:effectLst/>
                        </a:rPr>
                        <a:t>2</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Submission and approval of as-builts</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40/40</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15</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Submission and approval of as-builts</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30</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30</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Submission and approval of as-builts</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30</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30</a:t>
                      </a:r>
                      <a:endParaRPr lang="en-US" sz="700" b="0" i="0" u="none" strike="noStrike">
                        <a:solidFill>
                          <a:srgbClr val="000000"/>
                        </a:solidFill>
                        <a:effectLst/>
                        <a:latin typeface="Arial" panose="020B0604020202020204" pitchFamily="34" charset="0"/>
                      </a:endParaRPr>
                    </a:p>
                  </a:txBody>
                  <a:tcPr marL="0" marR="0" marT="0" marB="0" anchor="ctr"/>
                </a:tc>
              </a:tr>
              <a:tr h="266770">
                <a:tc>
                  <a:txBody>
                    <a:bodyPr/>
                    <a:lstStyle/>
                    <a:p>
                      <a:pPr algn="ctr" fontAlgn="ctr"/>
                      <a:r>
                        <a:rPr lang="en-US" sz="700" u="none" strike="noStrike">
                          <a:effectLst/>
                        </a:rPr>
                        <a:t>3</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Meet year 2 performance criteria</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55/55</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40</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Meet year 3 performance criteria</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55</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55</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Meet year 2 performance criteria</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55</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55</a:t>
                      </a:r>
                      <a:endParaRPr lang="en-US" sz="700" b="0" i="0" u="none" strike="noStrike">
                        <a:solidFill>
                          <a:srgbClr val="000000"/>
                        </a:solidFill>
                        <a:effectLst/>
                        <a:latin typeface="Arial" panose="020B0604020202020204" pitchFamily="34" charset="0"/>
                      </a:endParaRPr>
                    </a:p>
                  </a:txBody>
                  <a:tcPr marL="0" marR="0" marT="0" marB="0" anchor="ctr"/>
                </a:tc>
              </a:tr>
              <a:tr h="272570">
                <a:tc>
                  <a:txBody>
                    <a:bodyPr/>
                    <a:lstStyle/>
                    <a:p>
                      <a:pPr algn="ctr" fontAlgn="ctr"/>
                      <a:r>
                        <a:rPr lang="en-US" sz="700" u="none" strike="noStrike">
                          <a:effectLst/>
                        </a:rPr>
                        <a:t>4</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Meet year 3 performance criteria</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70/70</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70</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Meet year 4 performance criteria</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70</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70</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Meet year 3 performance criteria</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70</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70</a:t>
                      </a:r>
                      <a:endParaRPr lang="en-US" sz="700" b="0" i="0" u="none" strike="noStrike">
                        <a:solidFill>
                          <a:srgbClr val="000000"/>
                        </a:solidFill>
                        <a:effectLst/>
                        <a:latin typeface="Arial" panose="020B0604020202020204" pitchFamily="34" charset="0"/>
                      </a:endParaRPr>
                    </a:p>
                  </a:txBody>
                  <a:tcPr marL="0" marR="0" marT="0" marB="0" anchor="ctr"/>
                </a:tc>
              </a:tr>
              <a:tr h="278369">
                <a:tc>
                  <a:txBody>
                    <a:bodyPr/>
                    <a:lstStyle/>
                    <a:p>
                      <a:pPr algn="ctr" fontAlgn="ctr"/>
                      <a:r>
                        <a:rPr lang="en-US" sz="700" u="none" strike="noStrike">
                          <a:effectLst/>
                        </a:rPr>
                        <a:t>5</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Meet year 4 performance criteria</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85/100</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100</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Meet year 5 performance criteria</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85</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100</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Meet year 4 performance criteria</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85</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100</a:t>
                      </a:r>
                      <a:endParaRPr lang="en-US" sz="700" b="0" i="0" u="none" strike="noStrike">
                        <a:solidFill>
                          <a:srgbClr val="000000"/>
                        </a:solidFill>
                        <a:effectLst/>
                        <a:latin typeface="Arial" panose="020B0604020202020204" pitchFamily="34" charset="0"/>
                      </a:endParaRPr>
                    </a:p>
                  </a:txBody>
                  <a:tcPr marL="0" marR="0" marT="0" marB="0" anchor="ctr"/>
                </a:tc>
              </a:tr>
              <a:tr h="266770">
                <a:tc>
                  <a:txBody>
                    <a:bodyPr/>
                    <a:lstStyle/>
                    <a:p>
                      <a:pPr algn="ctr" fontAlgn="ctr"/>
                      <a:r>
                        <a:rPr lang="en-US" sz="700" u="none" strike="noStrike">
                          <a:effectLst/>
                        </a:rPr>
                        <a:t>Final </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Meet year 5 performance criteria</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100/**</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Meet final performance criteria</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100</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Meet year 5 performance criteria</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100</a:t>
                      </a:r>
                      <a:endParaRPr lang="en-US" sz="7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700" u="none" strike="noStrike">
                          <a:effectLst/>
                        </a:rPr>
                        <a:t>**</a:t>
                      </a:r>
                      <a:endParaRPr lang="en-US" sz="700" b="0" i="0" u="none" strike="noStrike">
                        <a:solidFill>
                          <a:srgbClr val="000000"/>
                        </a:solidFill>
                        <a:effectLst/>
                        <a:latin typeface="Arial" panose="020B0604020202020204" pitchFamily="34" charset="0"/>
                      </a:endParaRPr>
                    </a:p>
                  </a:txBody>
                  <a:tcPr marL="0" marR="0" marT="0" marB="0" anchor="ctr"/>
                </a:tc>
              </a:tr>
              <a:tr h="102069">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15987">
                <a:tc gridSpan="6">
                  <a:txBody>
                    <a:bodyPr/>
                    <a:lstStyle/>
                    <a:p>
                      <a:pPr algn="l" fontAlgn="ctr"/>
                      <a:endParaRPr lang="en-US" sz="600" b="1" i="0" u="sng"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139184">
                <a:tc gridSpan="6">
                  <a:txBody>
                    <a:bodyPr/>
                    <a:lstStyle/>
                    <a:p>
                      <a:pPr algn="l" fontAlgn="b"/>
                      <a:r>
                        <a:rPr lang="en-US" sz="700" u="none" strike="noStrike">
                          <a:effectLst/>
                        </a:rPr>
                        <a:t>The 2015 draft BEI has a provision that the endowment be fully funded prior to 5 years after bank establishment </a:t>
                      </a:r>
                      <a:endParaRPr lang="en-US" sz="700" b="1" i="0" u="none" strike="noStrike">
                        <a:solidFill>
                          <a:srgbClr val="000000"/>
                        </a:solidFill>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r>
              <a:tr h="284168">
                <a:tc gridSpan="6">
                  <a:txBody>
                    <a:bodyPr/>
                    <a:lstStyle/>
                    <a:p>
                      <a:pPr algn="l" fontAlgn="b"/>
                      <a:r>
                        <a:rPr lang="en-US" sz="700" u="none" strike="noStrike">
                          <a:effectLst/>
                        </a:rPr>
                        <a:t>The 2015 draft was changed in 2016 stating that the endowment shall be fully funded by the 10th anniversary of the first credit release.</a:t>
                      </a:r>
                      <a:endParaRPr lang="en-US" sz="700" b="1" i="0" u="none" strike="noStrike">
                        <a:solidFill>
                          <a:srgbClr val="000000"/>
                        </a:solidFill>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US" sz="700" b="0" i="0" u="none" strike="noStrike" dirty="0">
                        <a:solidFill>
                          <a:srgbClr val="000000"/>
                        </a:solidFill>
                        <a:effectLst/>
                        <a:latin typeface="Calibri" panose="020F0502020204030204" pitchFamily="34" charset="0"/>
                      </a:endParaRPr>
                    </a:p>
                  </a:txBody>
                  <a:tcPr marL="0" marR="0" marT="0" marB="0" anchor="b"/>
                </a:tc>
              </a:tr>
            </a:tbl>
          </a:graphicData>
        </a:graphic>
      </p:graphicFrame>
    </p:spTree>
    <p:extLst>
      <p:ext uri="{BB962C8B-B14F-4D97-AF65-F5344CB8AC3E}">
        <p14:creationId xmlns:p14="http://schemas.microsoft.com/office/powerpoint/2010/main" val="2376054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Key Changes: BEI</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15278078"/>
              </p:ext>
            </p:extLst>
          </p:nvPr>
        </p:nvGraphicFramePr>
        <p:xfrm>
          <a:off x="813459" y="1568451"/>
          <a:ext cx="3509159" cy="4107618"/>
        </p:xfrm>
        <a:graphic>
          <a:graphicData uri="http://schemas.openxmlformats.org/drawingml/2006/table">
            <a:tbl>
              <a:tblPr>
                <a:tableStyleId>{5C22544A-7EE6-4342-B048-85BDC9FD1C3A}</a:tableStyleId>
              </a:tblPr>
              <a:tblGrid>
                <a:gridCol w="1110591"/>
                <a:gridCol w="1257128"/>
                <a:gridCol w="1141440"/>
              </a:tblGrid>
              <a:tr h="867808">
                <a:tc>
                  <a:txBody>
                    <a:bodyPr/>
                    <a:lstStyle/>
                    <a:p>
                      <a:pPr algn="ctr" fontAlgn="ctr"/>
                      <a:r>
                        <a:rPr lang="en-US" sz="1100" u="none" strike="noStrike" dirty="0">
                          <a:effectLst/>
                        </a:rPr>
                        <a:t>Performance Standard</a:t>
                      </a:r>
                      <a:endParaRPr lang="en-US" sz="11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Credits Released Wetland/Species (Cumulative %)</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Endowment to be Funded       (Cumulative %)</a:t>
                      </a:r>
                      <a:endParaRPr lang="en-US" sz="1100" b="0" i="0" u="none" strike="noStrike">
                        <a:solidFill>
                          <a:srgbClr val="000000"/>
                        </a:solidFill>
                        <a:effectLst/>
                        <a:latin typeface="Arial" panose="020B0604020202020204" pitchFamily="34" charset="0"/>
                      </a:endParaRPr>
                    </a:p>
                  </a:txBody>
                  <a:tcPr marL="0" marR="0" marT="0" marB="0" anchor="ctr"/>
                </a:tc>
              </a:tr>
              <a:tr h="276314">
                <a:tc gridSpan="3">
                  <a:txBody>
                    <a:bodyPr/>
                    <a:lstStyle/>
                    <a:p>
                      <a:pPr algn="ctr" fontAlgn="ctr"/>
                      <a:r>
                        <a:rPr lang="en-US" sz="1100" u="none" strike="noStrike">
                          <a:effectLst/>
                        </a:rPr>
                        <a:t>2008</a:t>
                      </a:r>
                      <a:endParaRPr lang="en-US" sz="1100" b="0"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r>
              <a:tr h="348646">
                <a:tc>
                  <a:txBody>
                    <a:bodyPr/>
                    <a:lstStyle/>
                    <a:p>
                      <a:pPr algn="ctr" fontAlgn="ctr"/>
                      <a:r>
                        <a:rPr lang="en-US" sz="1100" u="none" strike="noStrike">
                          <a:effectLst/>
                        </a:rPr>
                        <a:t>Bank Establishment</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15/15</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0" marR="0" marT="0" marB="0" anchor="ctr"/>
                </a:tc>
              </a:tr>
              <a:tr h="522970">
                <a:tc>
                  <a:txBody>
                    <a:bodyPr/>
                    <a:lstStyle/>
                    <a:p>
                      <a:pPr algn="ctr" fontAlgn="ctr"/>
                      <a:r>
                        <a:rPr lang="en-US" sz="1100" u="none" strike="noStrike">
                          <a:effectLst/>
                        </a:rPr>
                        <a:t>Submission and approval of as-builts</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40/40</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15</a:t>
                      </a:r>
                      <a:endParaRPr lang="en-US" sz="1100" b="0" i="0" u="none" strike="noStrike">
                        <a:solidFill>
                          <a:srgbClr val="000000"/>
                        </a:solidFill>
                        <a:effectLst/>
                        <a:latin typeface="Arial" panose="020B0604020202020204" pitchFamily="34" charset="0"/>
                      </a:endParaRPr>
                    </a:p>
                  </a:txBody>
                  <a:tcPr marL="0" marR="0" marT="0" marB="0" anchor="ctr"/>
                </a:tc>
              </a:tr>
              <a:tr h="522970">
                <a:tc>
                  <a:txBody>
                    <a:bodyPr/>
                    <a:lstStyle/>
                    <a:p>
                      <a:pPr algn="ctr" fontAlgn="ctr"/>
                      <a:r>
                        <a:rPr lang="en-US" sz="1100" u="none" strike="noStrike">
                          <a:effectLst/>
                        </a:rPr>
                        <a:t>Meet year 2 performance criteria</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55/55</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40</a:t>
                      </a:r>
                      <a:endParaRPr lang="en-US" sz="1100" b="0" i="0" u="none" strike="noStrike">
                        <a:solidFill>
                          <a:srgbClr val="000000"/>
                        </a:solidFill>
                        <a:effectLst/>
                        <a:latin typeface="Arial" panose="020B0604020202020204" pitchFamily="34" charset="0"/>
                      </a:endParaRPr>
                    </a:p>
                  </a:txBody>
                  <a:tcPr marL="0" marR="0" marT="0" marB="0" anchor="ctr"/>
                </a:tc>
              </a:tr>
              <a:tr h="522970">
                <a:tc>
                  <a:txBody>
                    <a:bodyPr/>
                    <a:lstStyle/>
                    <a:p>
                      <a:pPr algn="ctr" fontAlgn="ctr"/>
                      <a:r>
                        <a:rPr lang="en-US" sz="1100" u="none" strike="noStrike">
                          <a:effectLst/>
                        </a:rPr>
                        <a:t>Meet year 3 performance criteria</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70/70</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70</a:t>
                      </a:r>
                      <a:endParaRPr lang="en-US" sz="1100" b="0" i="0" u="none" strike="noStrike">
                        <a:solidFill>
                          <a:srgbClr val="000000"/>
                        </a:solidFill>
                        <a:effectLst/>
                        <a:latin typeface="Arial" panose="020B0604020202020204" pitchFamily="34" charset="0"/>
                      </a:endParaRPr>
                    </a:p>
                  </a:txBody>
                  <a:tcPr marL="0" marR="0" marT="0" marB="0" anchor="ctr"/>
                </a:tc>
              </a:tr>
              <a:tr h="522970">
                <a:tc>
                  <a:txBody>
                    <a:bodyPr/>
                    <a:lstStyle/>
                    <a:p>
                      <a:pPr algn="ctr" fontAlgn="ctr"/>
                      <a:r>
                        <a:rPr lang="en-US" sz="1100" u="none" strike="noStrike">
                          <a:effectLst/>
                        </a:rPr>
                        <a:t>Meet year 4 performance criteria</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85/100</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100</a:t>
                      </a:r>
                      <a:endParaRPr lang="en-US" sz="1100" b="0" i="0" u="none" strike="noStrike">
                        <a:solidFill>
                          <a:srgbClr val="000000"/>
                        </a:solidFill>
                        <a:effectLst/>
                        <a:latin typeface="Arial" panose="020B0604020202020204" pitchFamily="34" charset="0"/>
                      </a:endParaRPr>
                    </a:p>
                  </a:txBody>
                  <a:tcPr marL="0" marR="0" marT="0" marB="0" anchor="ctr"/>
                </a:tc>
              </a:tr>
              <a:tr h="522970">
                <a:tc>
                  <a:txBody>
                    <a:bodyPr/>
                    <a:lstStyle/>
                    <a:p>
                      <a:pPr algn="ctr" fontAlgn="ctr"/>
                      <a:r>
                        <a:rPr lang="en-US" sz="1100" u="none" strike="noStrike">
                          <a:effectLst/>
                        </a:rPr>
                        <a:t>Meet year 5 performance criteria</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dirty="0">
                          <a:effectLst/>
                        </a:rPr>
                        <a:t>100/**</a:t>
                      </a:r>
                      <a:endParaRPr lang="en-US" sz="11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dirty="0">
                          <a:effectLst/>
                        </a:rPr>
                        <a:t>**</a:t>
                      </a:r>
                      <a:endParaRPr lang="en-US" sz="1100" b="0" i="0" u="none" strike="noStrike" dirty="0">
                        <a:solidFill>
                          <a:srgbClr val="000000"/>
                        </a:solidFill>
                        <a:effectLst/>
                        <a:latin typeface="Arial" panose="020B0604020202020204" pitchFamily="34" charset="0"/>
                      </a:endParaRPr>
                    </a:p>
                  </a:txBody>
                  <a:tcPr marL="0" marR="0" marT="0" marB="0" anchor="ctr"/>
                </a:tc>
              </a:tr>
            </a:tbl>
          </a:graphicData>
        </a:graphic>
      </p:graphicFrame>
      <p:sp>
        <p:nvSpPr>
          <p:cNvPr id="5" name="Slide Number Placeholder 4"/>
          <p:cNvSpPr>
            <a:spLocks noGrp="1"/>
          </p:cNvSpPr>
          <p:nvPr>
            <p:ph type="sldNum" sz="quarter" idx="11"/>
          </p:nvPr>
        </p:nvSpPr>
        <p:spPr/>
        <p:txBody>
          <a:bodyPr/>
          <a:lstStyle/>
          <a:p>
            <a:fld id="{9A257827-C34C-4251-B995-96C9C233CCC8}" type="slidenum">
              <a:rPr lang="en-US" smtClean="0"/>
              <a:pPr/>
              <a:t>22</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489732003"/>
              </p:ext>
            </p:extLst>
          </p:nvPr>
        </p:nvGraphicFramePr>
        <p:xfrm>
          <a:off x="4546269" y="1568450"/>
          <a:ext cx="3759530" cy="4107617"/>
        </p:xfrm>
        <a:graphic>
          <a:graphicData uri="http://schemas.openxmlformats.org/drawingml/2006/table">
            <a:tbl>
              <a:tblPr>
                <a:tableStyleId>{5C22544A-7EE6-4342-B048-85BDC9FD1C3A}</a:tableStyleId>
              </a:tblPr>
              <a:tblGrid>
                <a:gridCol w="1245826"/>
                <a:gridCol w="1003276"/>
                <a:gridCol w="1510428"/>
              </a:tblGrid>
              <a:tr h="1178420">
                <a:tc>
                  <a:txBody>
                    <a:bodyPr/>
                    <a:lstStyle/>
                    <a:p>
                      <a:pPr algn="ctr" fontAlgn="ctr"/>
                      <a:r>
                        <a:rPr lang="en-US" sz="1100" u="none" strike="noStrike" dirty="0">
                          <a:effectLst/>
                        </a:rPr>
                        <a:t>Performance Standard (these standards were changed back to the 2008 BEI language)</a:t>
                      </a:r>
                      <a:endParaRPr lang="en-US" sz="11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dirty="0">
                          <a:effectLst/>
                        </a:rPr>
                        <a:t>Credits Released Wetland/Species (Cumulative %)</a:t>
                      </a:r>
                      <a:endParaRPr lang="en-US" sz="11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 Endowment to be Funded (Cumulative %)</a:t>
                      </a:r>
                      <a:endParaRPr lang="en-US" sz="1100" b="0" i="0" u="none" strike="noStrike">
                        <a:solidFill>
                          <a:srgbClr val="000000"/>
                        </a:solidFill>
                        <a:effectLst/>
                        <a:latin typeface="Arial" panose="020B0604020202020204" pitchFamily="34" charset="0"/>
                      </a:endParaRPr>
                    </a:p>
                  </a:txBody>
                  <a:tcPr marL="0" marR="0" marT="0" marB="0" anchor="ctr"/>
                </a:tc>
              </a:tr>
              <a:tr h="137467">
                <a:tc gridSpan="3">
                  <a:txBody>
                    <a:bodyPr/>
                    <a:lstStyle/>
                    <a:p>
                      <a:pPr algn="ctr" fontAlgn="ctr"/>
                      <a:r>
                        <a:rPr lang="en-US" sz="1100" u="none" strike="noStrike">
                          <a:effectLst/>
                        </a:rPr>
                        <a:t>2016 - Proposed final</a:t>
                      </a:r>
                      <a:endParaRPr lang="en-US" sz="1100" b="0"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r>
              <a:tr h="294605">
                <a:tc>
                  <a:txBody>
                    <a:bodyPr/>
                    <a:lstStyle/>
                    <a:p>
                      <a:pPr algn="ctr" fontAlgn="ctr"/>
                      <a:r>
                        <a:rPr lang="en-US" sz="1100" u="none" strike="noStrike">
                          <a:effectLst/>
                        </a:rPr>
                        <a:t>Bank Establishment</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15</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0" marR="0" marT="0" marB="0" anchor="ctr"/>
                </a:tc>
              </a:tr>
              <a:tr h="491008">
                <a:tc>
                  <a:txBody>
                    <a:bodyPr/>
                    <a:lstStyle/>
                    <a:p>
                      <a:pPr algn="ctr" fontAlgn="ctr"/>
                      <a:r>
                        <a:rPr lang="en-US" sz="1100" u="none" strike="noStrike">
                          <a:effectLst/>
                        </a:rPr>
                        <a:t>Submission and approval of as-builts</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30</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30</a:t>
                      </a:r>
                      <a:endParaRPr lang="en-US" sz="1100" b="0" i="0" u="none" strike="noStrike">
                        <a:solidFill>
                          <a:srgbClr val="000000"/>
                        </a:solidFill>
                        <a:effectLst/>
                        <a:latin typeface="Arial" panose="020B0604020202020204" pitchFamily="34" charset="0"/>
                      </a:endParaRPr>
                    </a:p>
                  </a:txBody>
                  <a:tcPr marL="0" marR="0" marT="0" marB="0" anchor="ctr"/>
                </a:tc>
              </a:tr>
              <a:tr h="491008">
                <a:tc>
                  <a:txBody>
                    <a:bodyPr/>
                    <a:lstStyle/>
                    <a:p>
                      <a:pPr algn="ctr" fontAlgn="ctr"/>
                      <a:r>
                        <a:rPr lang="en-US" sz="1100" u="none" strike="noStrike">
                          <a:effectLst/>
                        </a:rPr>
                        <a:t>Meet year 2 performance criteria</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55</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55</a:t>
                      </a:r>
                      <a:endParaRPr lang="en-US" sz="1100" b="0" i="0" u="none" strike="noStrike">
                        <a:solidFill>
                          <a:srgbClr val="000000"/>
                        </a:solidFill>
                        <a:effectLst/>
                        <a:latin typeface="Arial" panose="020B0604020202020204" pitchFamily="34" charset="0"/>
                      </a:endParaRPr>
                    </a:p>
                  </a:txBody>
                  <a:tcPr marL="0" marR="0" marT="0" marB="0" anchor="ctr"/>
                </a:tc>
              </a:tr>
              <a:tr h="491008">
                <a:tc>
                  <a:txBody>
                    <a:bodyPr/>
                    <a:lstStyle/>
                    <a:p>
                      <a:pPr algn="ctr" fontAlgn="ctr"/>
                      <a:r>
                        <a:rPr lang="en-US" sz="1100" u="none" strike="noStrike">
                          <a:effectLst/>
                        </a:rPr>
                        <a:t>Meet year 3 performance criteria</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70</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70</a:t>
                      </a:r>
                      <a:endParaRPr lang="en-US" sz="1100" b="0" i="0" u="none" strike="noStrike">
                        <a:solidFill>
                          <a:srgbClr val="000000"/>
                        </a:solidFill>
                        <a:effectLst/>
                        <a:latin typeface="Arial" panose="020B0604020202020204" pitchFamily="34" charset="0"/>
                      </a:endParaRPr>
                    </a:p>
                  </a:txBody>
                  <a:tcPr marL="0" marR="0" marT="0" marB="0" anchor="ctr"/>
                </a:tc>
              </a:tr>
              <a:tr h="491008">
                <a:tc>
                  <a:txBody>
                    <a:bodyPr/>
                    <a:lstStyle/>
                    <a:p>
                      <a:pPr algn="ctr" fontAlgn="ctr"/>
                      <a:r>
                        <a:rPr lang="en-US" sz="1100" u="none" strike="noStrike">
                          <a:effectLst/>
                        </a:rPr>
                        <a:t>Meet year 4 performance criteria</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85</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100</a:t>
                      </a:r>
                      <a:endParaRPr lang="en-US" sz="1100" b="0" i="0" u="none" strike="noStrike">
                        <a:solidFill>
                          <a:srgbClr val="000000"/>
                        </a:solidFill>
                        <a:effectLst/>
                        <a:latin typeface="Arial" panose="020B0604020202020204" pitchFamily="34" charset="0"/>
                      </a:endParaRPr>
                    </a:p>
                  </a:txBody>
                  <a:tcPr marL="0" marR="0" marT="0" marB="0" anchor="ctr"/>
                </a:tc>
              </a:tr>
              <a:tr h="491008">
                <a:tc>
                  <a:txBody>
                    <a:bodyPr/>
                    <a:lstStyle/>
                    <a:p>
                      <a:pPr algn="ctr" fontAlgn="ctr"/>
                      <a:r>
                        <a:rPr lang="en-US" sz="1100" u="none" strike="noStrike">
                          <a:effectLst/>
                        </a:rPr>
                        <a:t>Meet year 5 performance criteria</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100</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dirty="0">
                          <a:effectLst/>
                        </a:rPr>
                        <a:t>**</a:t>
                      </a:r>
                      <a:endParaRPr lang="en-US" sz="1100" b="0" i="0" u="none" strike="noStrike" dirty="0">
                        <a:solidFill>
                          <a:srgbClr val="000000"/>
                        </a:solidFill>
                        <a:effectLst/>
                        <a:latin typeface="Arial" panose="020B0604020202020204" pitchFamily="34" charset="0"/>
                      </a:endParaRPr>
                    </a:p>
                  </a:txBody>
                  <a:tcPr marL="0" marR="0" marT="0" marB="0" anchor="ctr"/>
                </a:tc>
              </a:tr>
            </a:tbl>
          </a:graphicData>
        </a:graphic>
      </p:graphicFrame>
      <p:sp>
        <p:nvSpPr>
          <p:cNvPr id="9" name="Rectangle 8"/>
          <p:cNvSpPr/>
          <p:nvPr/>
        </p:nvSpPr>
        <p:spPr>
          <a:xfrm>
            <a:off x="813459" y="1081088"/>
            <a:ext cx="7677398" cy="461665"/>
          </a:xfrm>
          <a:prstGeom prst="rect">
            <a:avLst/>
          </a:prstGeom>
        </p:spPr>
        <p:txBody>
          <a:bodyPr wrap="square">
            <a:spAutoFit/>
          </a:bodyPr>
          <a:lstStyle/>
          <a:p>
            <a:r>
              <a:rPr lang="en-US" dirty="0"/>
              <a:t>Credit Release and Endowment </a:t>
            </a:r>
            <a:r>
              <a:rPr lang="en-US" dirty="0" smtClean="0"/>
              <a:t>funding: 2008 vs. 2016</a:t>
            </a:r>
            <a:endParaRPr lang="en-US" dirty="0"/>
          </a:p>
        </p:txBody>
      </p:sp>
    </p:spTree>
    <p:extLst>
      <p:ext uri="{BB962C8B-B14F-4D97-AF65-F5344CB8AC3E}">
        <p14:creationId xmlns:p14="http://schemas.microsoft.com/office/powerpoint/2010/main" val="3263544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Key Changes: BEI</a:t>
            </a:r>
          </a:p>
        </p:txBody>
      </p:sp>
      <p:sp>
        <p:nvSpPr>
          <p:cNvPr id="5" name="Slide Number Placeholder 4"/>
          <p:cNvSpPr>
            <a:spLocks noGrp="1"/>
          </p:cNvSpPr>
          <p:nvPr>
            <p:ph type="sldNum" sz="quarter" idx="11"/>
          </p:nvPr>
        </p:nvSpPr>
        <p:spPr/>
        <p:txBody>
          <a:bodyPr/>
          <a:lstStyle/>
          <a:p>
            <a:fld id="{9A257827-C34C-4251-B995-96C9C233CCC8}" type="slidenum">
              <a:rPr lang="en-US" smtClean="0"/>
              <a:pPr/>
              <a:t>23</a:t>
            </a:fld>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800351791"/>
              </p:ext>
            </p:extLst>
          </p:nvPr>
        </p:nvGraphicFramePr>
        <p:xfrm>
          <a:off x="704427" y="1510452"/>
          <a:ext cx="7601372" cy="3759202"/>
        </p:xfrm>
        <a:graphic>
          <a:graphicData uri="http://schemas.openxmlformats.org/drawingml/2006/table">
            <a:tbl>
              <a:tblPr>
                <a:tableStyleId>{5C22544A-7EE6-4342-B048-85BDC9FD1C3A}</a:tableStyleId>
              </a:tblPr>
              <a:tblGrid>
                <a:gridCol w="1048954"/>
                <a:gridCol w="1530906"/>
                <a:gridCol w="1732900"/>
                <a:gridCol w="1573431"/>
                <a:gridCol w="1715181"/>
              </a:tblGrid>
              <a:tr h="631428">
                <a:tc gridSpan="5">
                  <a:txBody>
                    <a:bodyPr/>
                    <a:lstStyle/>
                    <a:p>
                      <a:pPr algn="ctr" fontAlgn="ctr"/>
                      <a:r>
                        <a:rPr lang="en-US" sz="1400" u="none" strike="noStrike">
                          <a:effectLst/>
                        </a:rPr>
                        <a:t>Preservation  </a:t>
                      </a:r>
                      <a:endParaRPr lang="en-US" sz="1400" b="1"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51693">
                <a:tc rowSpan="2">
                  <a:txBody>
                    <a:bodyPr/>
                    <a:lstStyle/>
                    <a:p>
                      <a:pPr algn="ctr" fontAlgn="ctr"/>
                      <a:r>
                        <a:rPr lang="en-US" sz="1100" u="none" strike="noStrike">
                          <a:effectLst/>
                        </a:rPr>
                        <a:t>Credit Release #</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Credits Released (Cumulative %)</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 Endowment to be Funded           (Cumulative %)</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Credits Released (Cumulative %)</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 Endowment to be Funded                    (Cumulative %)</a:t>
                      </a:r>
                      <a:endParaRPr lang="en-US" sz="1100" b="0" i="0" u="none" strike="noStrike">
                        <a:solidFill>
                          <a:srgbClr val="000000"/>
                        </a:solidFill>
                        <a:effectLst/>
                        <a:latin typeface="Arial" panose="020B0604020202020204" pitchFamily="34" charset="0"/>
                      </a:endParaRPr>
                    </a:p>
                  </a:txBody>
                  <a:tcPr marL="0" marR="0" marT="0" marB="0" anchor="ctr"/>
                </a:tc>
              </a:tr>
              <a:tr h="308371">
                <a:tc vMerge="1">
                  <a:txBody>
                    <a:bodyPr/>
                    <a:lstStyle/>
                    <a:p>
                      <a:endParaRPr lang="en-US"/>
                    </a:p>
                  </a:txBody>
                  <a:tcPr/>
                </a:tc>
                <a:tc gridSpan="2">
                  <a:txBody>
                    <a:bodyPr/>
                    <a:lstStyle/>
                    <a:p>
                      <a:pPr algn="ctr" fontAlgn="ctr"/>
                      <a:r>
                        <a:rPr lang="en-US" sz="1100" u="none" strike="noStrike">
                          <a:effectLst/>
                        </a:rPr>
                        <a:t>2008</a:t>
                      </a:r>
                      <a:endParaRPr lang="en-US" sz="1100" b="0"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c gridSpan="2">
                  <a:txBody>
                    <a:bodyPr/>
                    <a:lstStyle/>
                    <a:p>
                      <a:pPr algn="ctr" fontAlgn="ctr"/>
                      <a:r>
                        <a:rPr lang="en-US" sz="1100" u="none" strike="noStrike">
                          <a:effectLst/>
                        </a:rPr>
                        <a:t>2015</a:t>
                      </a:r>
                      <a:endParaRPr lang="en-US" sz="1100" b="0" i="0" u="none" strike="noStrike">
                        <a:solidFill>
                          <a:srgbClr val="000000"/>
                        </a:solidFill>
                        <a:effectLst/>
                        <a:latin typeface="Arial" panose="020B0604020202020204" pitchFamily="34" charset="0"/>
                      </a:endParaRPr>
                    </a:p>
                  </a:txBody>
                  <a:tcPr marL="0" marR="0" marT="0" marB="0" anchor="ctr"/>
                </a:tc>
                <a:tc hMerge="1">
                  <a:txBody>
                    <a:bodyPr/>
                    <a:lstStyle/>
                    <a:p>
                      <a:endParaRPr lang="en-US"/>
                    </a:p>
                  </a:txBody>
                  <a:tcPr/>
                </a:tc>
              </a:tr>
              <a:tr h="393542">
                <a:tc>
                  <a:txBody>
                    <a:bodyPr/>
                    <a:lstStyle/>
                    <a:p>
                      <a:pPr algn="ctr" fontAlgn="ctr"/>
                      <a:r>
                        <a:rPr lang="en-US" sz="1100" u="none" strike="noStrike">
                          <a:effectLst/>
                        </a:rPr>
                        <a:t>1</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15</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0</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15</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15</a:t>
                      </a:r>
                      <a:endParaRPr lang="en-US" sz="1100" b="0" i="0" u="none" strike="noStrike">
                        <a:solidFill>
                          <a:srgbClr val="000000"/>
                        </a:solidFill>
                        <a:effectLst/>
                        <a:latin typeface="Arial" panose="020B0604020202020204" pitchFamily="34" charset="0"/>
                      </a:endParaRPr>
                    </a:p>
                  </a:txBody>
                  <a:tcPr marL="0" marR="0" marT="0" marB="0" anchor="ctr"/>
                </a:tc>
              </a:tr>
              <a:tr h="393542">
                <a:tc>
                  <a:txBody>
                    <a:bodyPr/>
                    <a:lstStyle/>
                    <a:p>
                      <a:pPr algn="ctr" fontAlgn="ctr"/>
                      <a:r>
                        <a:rPr lang="en-US" sz="1100" u="none" strike="noStrike">
                          <a:effectLst/>
                        </a:rPr>
                        <a:t>2</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40</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15</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40</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40</a:t>
                      </a:r>
                      <a:endParaRPr lang="en-US" sz="1100" b="0" i="0" u="none" strike="noStrike">
                        <a:solidFill>
                          <a:srgbClr val="000000"/>
                        </a:solidFill>
                        <a:effectLst/>
                        <a:latin typeface="Arial" panose="020B0604020202020204" pitchFamily="34" charset="0"/>
                      </a:endParaRPr>
                    </a:p>
                  </a:txBody>
                  <a:tcPr marL="0" marR="0" marT="0" marB="0" anchor="ctr"/>
                </a:tc>
              </a:tr>
              <a:tr h="393542">
                <a:tc>
                  <a:txBody>
                    <a:bodyPr/>
                    <a:lstStyle/>
                    <a:p>
                      <a:pPr algn="ctr" fontAlgn="ctr"/>
                      <a:r>
                        <a:rPr lang="en-US" sz="1100" u="none" strike="noStrike">
                          <a:effectLst/>
                        </a:rPr>
                        <a:t>3</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55</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40</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55</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55</a:t>
                      </a:r>
                      <a:endParaRPr lang="en-US" sz="1100" b="0" i="0" u="none" strike="noStrike">
                        <a:solidFill>
                          <a:srgbClr val="000000"/>
                        </a:solidFill>
                        <a:effectLst/>
                        <a:latin typeface="Arial" panose="020B0604020202020204" pitchFamily="34" charset="0"/>
                      </a:endParaRPr>
                    </a:p>
                  </a:txBody>
                  <a:tcPr marL="0" marR="0" marT="0" marB="0" anchor="ctr"/>
                </a:tc>
              </a:tr>
              <a:tr h="393542">
                <a:tc>
                  <a:txBody>
                    <a:bodyPr/>
                    <a:lstStyle/>
                    <a:p>
                      <a:pPr algn="ctr" fontAlgn="ctr"/>
                      <a:r>
                        <a:rPr lang="en-US" sz="1100" u="none" strike="noStrike">
                          <a:effectLst/>
                        </a:rPr>
                        <a:t>4</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70</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70</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70</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70</a:t>
                      </a:r>
                      <a:endParaRPr lang="en-US" sz="1100" b="0" i="0" u="none" strike="noStrike">
                        <a:solidFill>
                          <a:srgbClr val="000000"/>
                        </a:solidFill>
                        <a:effectLst/>
                        <a:latin typeface="Arial" panose="020B0604020202020204" pitchFamily="34" charset="0"/>
                      </a:endParaRPr>
                    </a:p>
                  </a:txBody>
                  <a:tcPr marL="0" marR="0" marT="0" marB="0" anchor="ctr"/>
                </a:tc>
              </a:tr>
              <a:tr h="393542">
                <a:tc>
                  <a:txBody>
                    <a:bodyPr/>
                    <a:lstStyle/>
                    <a:p>
                      <a:pPr algn="ctr" fontAlgn="ctr"/>
                      <a:r>
                        <a:rPr lang="en-US" sz="1100" u="none" strike="noStrike">
                          <a:effectLst/>
                        </a:rPr>
                        <a:t>Final</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100</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100</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a:effectLst/>
                        </a:rPr>
                        <a:t>100</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100" u="none" strike="noStrike" dirty="0">
                          <a:effectLst/>
                        </a:rPr>
                        <a:t>100</a:t>
                      </a:r>
                      <a:endParaRPr lang="en-US" sz="1100" b="0" i="0" u="none" strike="noStrike" dirty="0">
                        <a:solidFill>
                          <a:srgbClr val="000000"/>
                        </a:solidFill>
                        <a:effectLst/>
                        <a:latin typeface="Arial" panose="020B0604020202020204" pitchFamily="34" charset="0"/>
                      </a:endParaRPr>
                    </a:p>
                  </a:txBody>
                  <a:tcPr marL="0" marR="0" marT="0" marB="0" anchor="ctr"/>
                </a:tc>
              </a:tr>
            </a:tbl>
          </a:graphicData>
        </a:graphic>
      </p:graphicFrame>
    </p:spTree>
    <p:extLst>
      <p:ext uri="{BB962C8B-B14F-4D97-AF65-F5344CB8AC3E}">
        <p14:creationId xmlns:p14="http://schemas.microsoft.com/office/powerpoint/2010/main" val="10385538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Key Changes</a:t>
            </a:r>
            <a:r>
              <a:rPr lang="en-US" dirty="0"/>
              <a:t>: </a:t>
            </a:r>
            <a:r>
              <a:rPr lang="en-US" dirty="0" smtClean="0"/>
              <a:t>BEI</a:t>
            </a:r>
            <a:br>
              <a:rPr lang="en-US" dirty="0" smtClean="0"/>
            </a:br>
            <a:endParaRPr lang="en-US" dirty="0"/>
          </a:p>
        </p:txBody>
      </p:sp>
      <p:sp>
        <p:nvSpPr>
          <p:cNvPr id="3" name="Content Placeholder 2"/>
          <p:cNvSpPr>
            <a:spLocks noGrp="1"/>
          </p:cNvSpPr>
          <p:nvPr>
            <p:ph idx="1"/>
          </p:nvPr>
        </p:nvSpPr>
        <p:spPr>
          <a:xfrm>
            <a:off x="188935" y="926708"/>
            <a:ext cx="8590641" cy="4999079"/>
          </a:xfrm>
        </p:spPr>
        <p:txBody>
          <a:bodyPr/>
          <a:lstStyle/>
          <a:p>
            <a:r>
              <a:rPr lang="en-US" sz="2000" dirty="0"/>
              <a:t>Extraordinary Circumstances </a:t>
            </a:r>
            <a:r>
              <a:rPr lang="en-US" sz="2000" dirty="0" smtClean="0"/>
              <a:t>(Formerly Force Majeure):</a:t>
            </a:r>
            <a:endParaRPr lang="en-US" sz="2000" dirty="0"/>
          </a:p>
          <a:p>
            <a:endParaRPr lang="en-US" sz="2000" dirty="0"/>
          </a:p>
          <a:p>
            <a:pPr lvl="1"/>
            <a:r>
              <a:rPr lang="en-US" sz="1800" dirty="0"/>
              <a:t>2008 language </a:t>
            </a:r>
          </a:p>
          <a:p>
            <a:pPr lvl="2"/>
            <a:r>
              <a:rPr lang="en-US" sz="1400" dirty="0"/>
              <a:t>Does not specify a response to a force majeure event</a:t>
            </a:r>
          </a:p>
          <a:p>
            <a:pPr lvl="1"/>
            <a:endParaRPr lang="en-US" sz="2000" dirty="0"/>
          </a:p>
          <a:p>
            <a:pPr lvl="1"/>
            <a:r>
              <a:rPr lang="en-US" sz="1800" dirty="0"/>
              <a:t>2015 proposed process whereby the banker and IRT would:</a:t>
            </a:r>
          </a:p>
          <a:p>
            <a:pPr lvl="2"/>
            <a:r>
              <a:rPr lang="en-US" sz="1400" dirty="0"/>
              <a:t>Evaluate the bank property after a force majeure event</a:t>
            </a:r>
          </a:p>
          <a:p>
            <a:pPr lvl="2"/>
            <a:r>
              <a:rPr lang="en-US" sz="1400" dirty="0"/>
              <a:t>Potentially adjust performance standards</a:t>
            </a:r>
          </a:p>
          <a:p>
            <a:pPr lvl="2"/>
            <a:r>
              <a:rPr lang="en-US" sz="1400" dirty="0"/>
              <a:t>See what remedial measures might be appropriate</a:t>
            </a:r>
          </a:p>
          <a:p>
            <a:pPr lvl="2"/>
            <a:r>
              <a:rPr lang="en-US" sz="1400" dirty="0"/>
              <a:t>Adjust available bank credits as needed dependent on the state of the habitat</a:t>
            </a:r>
          </a:p>
          <a:p>
            <a:pPr marL="228600" lvl="1" indent="0">
              <a:buNone/>
            </a:pPr>
            <a:r>
              <a:rPr lang="en-US" sz="2000" dirty="0"/>
              <a:t> </a:t>
            </a:r>
            <a:endParaRPr lang="en-US" sz="1800" dirty="0"/>
          </a:p>
          <a:p>
            <a:pPr lvl="1"/>
            <a:r>
              <a:rPr lang="en-US" sz="1800" dirty="0"/>
              <a:t>2016 proposed process in which the banker and the IRT would:</a:t>
            </a:r>
          </a:p>
          <a:p>
            <a:pPr lvl="2"/>
            <a:r>
              <a:rPr lang="en-US" sz="1400" dirty="0"/>
              <a:t>Discuss potential responses to the extraordinary circumstances occurrence</a:t>
            </a:r>
          </a:p>
          <a:p>
            <a:pPr lvl="2"/>
            <a:r>
              <a:rPr lang="en-US" sz="1400" dirty="0"/>
              <a:t>Identify what actions are suspended from or delayed in performance</a:t>
            </a:r>
          </a:p>
          <a:p>
            <a:pPr lvl="2"/>
            <a:r>
              <a:rPr lang="en-US" sz="1400" dirty="0"/>
              <a:t>Develop appropriate remedial plans</a:t>
            </a:r>
          </a:p>
          <a:p>
            <a:pPr lvl="2"/>
            <a:r>
              <a:rPr lang="en-US" sz="1400" dirty="0"/>
              <a:t>Evaluate the extent to which the occurrence affects the continued operation of the bank</a:t>
            </a:r>
            <a:endParaRPr lang="en-US" sz="1400"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24</a:t>
            </a:fld>
            <a:endParaRPr lang="en-US"/>
          </a:p>
        </p:txBody>
      </p:sp>
    </p:spTree>
    <p:extLst>
      <p:ext uri="{BB962C8B-B14F-4D97-AF65-F5344CB8AC3E}">
        <p14:creationId xmlns:p14="http://schemas.microsoft.com/office/powerpoint/2010/main" val="1997029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Next Steps</a:t>
            </a:r>
            <a:endParaRPr lang="en-US" dirty="0"/>
          </a:p>
        </p:txBody>
      </p:sp>
      <p:sp>
        <p:nvSpPr>
          <p:cNvPr id="3" name="Content Placeholder 2"/>
          <p:cNvSpPr>
            <a:spLocks noGrp="1"/>
          </p:cNvSpPr>
          <p:nvPr>
            <p:ph idx="1"/>
          </p:nvPr>
        </p:nvSpPr>
        <p:spPr>
          <a:xfrm>
            <a:off x="477837" y="843148"/>
            <a:ext cx="8382000" cy="5510151"/>
          </a:xfrm>
        </p:spPr>
        <p:txBody>
          <a:bodyPr/>
          <a:lstStyle/>
          <a:p>
            <a:endParaRPr lang="en-US" sz="2000" dirty="0"/>
          </a:p>
          <a:p>
            <a:pPr marL="342900" indent="-342900">
              <a:buFont typeface="Arial" panose="020B0604020202020204" pitchFamily="34" charset="0"/>
              <a:buChar char="•"/>
            </a:pPr>
            <a:r>
              <a:rPr lang="en-US" sz="2000" dirty="0" smtClean="0"/>
              <a:t>Finalize updated </a:t>
            </a:r>
            <a:r>
              <a:rPr lang="en-US" sz="2000" dirty="0"/>
              <a:t>BEI and </a:t>
            </a:r>
            <a:r>
              <a:rPr lang="en-US" sz="2000" dirty="0" smtClean="0"/>
              <a:t>CE.</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Publish </a:t>
            </a:r>
            <a:r>
              <a:rPr lang="en-US" sz="2000" dirty="0"/>
              <a:t>final versions of updated BEI and CE on SPD </a:t>
            </a:r>
            <a:r>
              <a:rPr lang="en-US" sz="2000" dirty="0" smtClean="0"/>
              <a:t>website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Public </a:t>
            </a:r>
            <a:r>
              <a:rPr lang="en-US" sz="2000" dirty="0"/>
              <a:t>Notice of final updated BEI and </a:t>
            </a:r>
            <a:r>
              <a:rPr lang="en-US" sz="2000" dirty="0" smtClean="0"/>
              <a:t>CE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Establish process for additional templates and future updates</a:t>
            </a:r>
          </a:p>
          <a:p>
            <a:pPr lvl="1" indent="0">
              <a:buNone/>
            </a:pPr>
            <a:endParaRPr lang="en-US" sz="2000"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25</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773" y="3942608"/>
            <a:ext cx="3214255" cy="2410691"/>
          </a:xfrm>
          <a:prstGeom prst="rect">
            <a:avLst/>
          </a:prstGeom>
        </p:spPr>
      </p:pic>
    </p:spTree>
    <p:extLst>
      <p:ext uri="{BB962C8B-B14F-4D97-AF65-F5344CB8AC3E}">
        <p14:creationId xmlns:p14="http://schemas.microsoft.com/office/powerpoint/2010/main" val="28451006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END</a:t>
            </a:r>
            <a:endParaRPr lang="en-US" dirty="0"/>
          </a:p>
        </p:txBody>
      </p:sp>
      <p:sp>
        <p:nvSpPr>
          <p:cNvPr id="3" name="Content Placeholder 2"/>
          <p:cNvSpPr>
            <a:spLocks noGrp="1"/>
          </p:cNvSpPr>
          <p:nvPr>
            <p:ph idx="1"/>
          </p:nvPr>
        </p:nvSpPr>
        <p:spPr/>
        <p:txBody>
          <a:bodyPr/>
          <a:lstStyle/>
          <a:p>
            <a:endParaRPr lang="en-US" dirty="0"/>
          </a:p>
          <a:p>
            <a:endParaRPr lang="en-US"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26</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782" y="929243"/>
            <a:ext cx="6483927" cy="4862946"/>
          </a:xfrm>
          <a:prstGeom prst="rect">
            <a:avLst/>
          </a:prstGeom>
        </p:spPr>
      </p:pic>
    </p:spTree>
    <p:extLst>
      <p:ext uri="{BB962C8B-B14F-4D97-AF65-F5344CB8AC3E}">
        <p14:creationId xmlns:p14="http://schemas.microsoft.com/office/powerpoint/2010/main" val="40617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Background</a:t>
            </a:r>
            <a:endParaRPr lang="en-US" dirty="0"/>
          </a:p>
        </p:txBody>
      </p:sp>
      <p:sp>
        <p:nvSpPr>
          <p:cNvPr id="3" name="Content Placeholder 2"/>
          <p:cNvSpPr>
            <a:spLocks noGrp="1"/>
          </p:cNvSpPr>
          <p:nvPr>
            <p:ph idx="1"/>
          </p:nvPr>
        </p:nvSpPr>
        <p:spPr>
          <a:xfrm>
            <a:off x="841031" y="1008020"/>
            <a:ext cx="7607644" cy="4718049"/>
          </a:xfrm>
        </p:spPr>
        <p:txBody>
          <a:bodyPr/>
          <a:lstStyle/>
          <a:p>
            <a:r>
              <a:rPr lang="en-US" altLang="en-US" sz="2800" dirty="0"/>
              <a:t>Late </a:t>
            </a:r>
            <a:r>
              <a:rPr lang="en-US" altLang="en-US" sz="2800" dirty="0" smtClean="0"/>
              <a:t>2003</a:t>
            </a:r>
          </a:p>
          <a:p>
            <a:pPr lvl="1"/>
            <a:r>
              <a:rPr lang="en-US" altLang="en-US" sz="1800" dirty="0" smtClean="0"/>
              <a:t>Work </a:t>
            </a:r>
            <a:r>
              <a:rPr lang="en-US" altLang="en-US" sz="1800" dirty="0"/>
              <a:t>begins on templates for </a:t>
            </a:r>
            <a:r>
              <a:rPr lang="en-US" altLang="en-US" sz="1800" dirty="0" smtClean="0"/>
              <a:t>California portion </a:t>
            </a:r>
            <a:r>
              <a:rPr lang="en-US" altLang="en-US" sz="1800" dirty="0"/>
              <a:t>of Sacramento </a:t>
            </a:r>
            <a:r>
              <a:rPr lang="en-US" altLang="en-US" sz="1800" dirty="0" smtClean="0"/>
              <a:t>District (SPK)</a:t>
            </a:r>
          </a:p>
          <a:p>
            <a:endParaRPr lang="en-US" altLang="en-US" sz="2600" dirty="0"/>
          </a:p>
          <a:p>
            <a:r>
              <a:rPr lang="en-US" altLang="en-US" sz="2800" dirty="0" smtClean="0"/>
              <a:t>December 2004</a:t>
            </a:r>
          </a:p>
          <a:p>
            <a:pPr lvl="1"/>
            <a:r>
              <a:rPr lang="en-US" altLang="en-US" sz="1800" dirty="0" smtClean="0"/>
              <a:t>Joint San Francisco District (SPN) / SPK mitigation guidelines</a:t>
            </a:r>
          </a:p>
          <a:p>
            <a:pPr lvl="1"/>
            <a:endParaRPr lang="en-US" altLang="en-US" sz="2600" dirty="0"/>
          </a:p>
          <a:p>
            <a:pPr>
              <a:lnSpc>
                <a:spcPct val="90000"/>
              </a:lnSpc>
            </a:pPr>
            <a:r>
              <a:rPr lang="en-US" altLang="en-US" sz="2800" dirty="0" smtClean="0"/>
              <a:t>May 2005</a:t>
            </a:r>
          </a:p>
          <a:p>
            <a:pPr lvl="1">
              <a:lnSpc>
                <a:spcPct val="90000"/>
              </a:lnSpc>
            </a:pPr>
            <a:r>
              <a:rPr lang="en-US" altLang="en-US" sz="1800" dirty="0" smtClean="0"/>
              <a:t>Statewide mitigation banking template effort begins</a:t>
            </a:r>
          </a:p>
          <a:p>
            <a:endParaRPr lang="en-US" sz="2800" dirty="0"/>
          </a:p>
          <a:p>
            <a:r>
              <a:rPr lang="en-US" sz="2800" dirty="0" smtClean="0"/>
              <a:t>Early 2006</a:t>
            </a:r>
          </a:p>
          <a:p>
            <a:pPr lvl="1"/>
            <a:r>
              <a:rPr lang="en-US" sz="1800" dirty="0" smtClean="0"/>
              <a:t>7 Agency MOU</a:t>
            </a:r>
          </a:p>
          <a:p>
            <a:endParaRPr lang="en-US"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3</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1350" y="4505325"/>
            <a:ext cx="3286125" cy="1871576"/>
          </a:xfrm>
          <a:prstGeom prst="rect">
            <a:avLst/>
          </a:prstGeom>
        </p:spPr>
      </p:pic>
    </p:spTree>
    <p:extLst>
      <p:ext uri="{BB962C8B-B14F-4D97-AF65-F5344CB8AC3E}">
        <p14:creationId xmlns:p14="http://schemas.microsoft.com/office/powerpoint/2010/main" val="846025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Background</a:t>
            </a:r>
            <a:endParaRPr lang="en-US" dirty="0"/>
          </a:p>
        </p:txBody>
      </p:sp>
      <p:sp>
        <p:nvSpPr>
          <p:cNvPr id="3" name="Content Placeholder 2"/>
          <p:cNvSpPr>
            <a:spLocks noGrp="1"/>
          </p:cNvSpPr>
          <p:nvPr>
            <p:ph idx="1"/>
          </p:nvPr>
        </p:nvSpPr>
        <p:spPr>
          <a:xfrm>
            <a:off x="470569" y="1265014"/>
            <a:ext cx="8382000" cy="4718049"/>
          </a:xfrm>
        </p:spPr>
        <p:txBody>
          <a:bodyPr/>
          <a:lstStyle/>
          <a:p>
            <a:pPr marL="285750" indent="-285750">
              <a:buFont typeface="Arial" panose="020B0604020202020204" pitchFamily="34" charset="0"/>
              <a:buChar char="•"/>
            </a:pPr>
            <a:r>
              <a:rPr lang="en-US" altLang="en-US" sz="2000" dirty="0"/>
              <a:t>April 10, 2008</a:t>
            </a:r>
          </a:p>
          <a:p>
            <a:pPr marL="800100" lvl="1">
              <a:buFont typeface="Arial" panose="020B0604020202020204" pitchFamily="34" charset="0"/>
              <a:buChar char="•"/>
            </a:pPr>
            <a:r>
              <a:rPr lang="en-US" altLang="en-US" sz="1800" dirty="0" smtClean="0"/>
              <a:t>Compensatory </a:t>
            </a:r>
            <a:r>
              <a:rPr lang="en-US" altLang="en-US" sz="1800" dirty="0"/>
              <a:t>Mitigation for Losses of Aquatic Resources; Final Rule </a:t>
            </a:r>
            <a:endParaRPr lang="en-US" altLang="en-US" sz="1800" dirty="0" smtClean="0"/>
          </a:p>
          <a:p>
            <a:pPr marL="1200150" lvl="2"/>
            <a:r>
              <a:rPr lang="en-US" altLang="en-US" sz="1600" dirty="0" smtClean="0"/>
              <a:t>Published </a:t>
            </a:r>
            <a:r>
              <a:rPr lang="en-US" altLang="en-US" sz="1600" dirty="0"/>
              <a:t>jointly by </a:t>
            </a:r>
            <a:r>
              <a:rPr lang="en-US" altLang="en-US" sz="1600" dirty="0" smtClean="0"/>
              <a:t>the U.S. Army Corps of Engineers (USACE) </a:t>
            </a:r>
            <a:r>
              <a:rPr lang="en-US" altLang="en-US" sz="1600" dirty="0"/>
              <a:t>and </a:t>
            </a:r>
            <a:r>
              <a:rPr lang="en-US" altLang="en-US" sz="1600" dirty="0" smtClean="0"/>
              <a:t>the Environmental Protection Agency (EPA)</a:t>
            </a:r>
            <a:endParaRPr lang="en-US" altLang="en-US" sz="1600" dirty="0"/>
          </a:p>
          <a:p>
            <a:pPr lvl="2"/>
            <a:endParaRPr lang="en-US" altLang="en-US" sz="1800" dirty="0"/>
          </a:p>
          <a:p>
            <a:pPr marL="285750" indent="-285750">
              <a:buFont typeface="Arial" panose="020B0604020202020204" pitchFamily="34" charset="0"/>
              <a:buChar char="•"/>
            </a:pPr>
            <a:r>
              <a:rPr lang="en-US" altLang="en-US" sz="2000" dirty="0"/>
              <a:t>May 2008 </a:t>
            </a:r>
          </a:p>
          <a:p>
            <a:pPr marL="800100" lvl="1">
              <a:buFont typeface="Arial" panose="020B0604020202020204" pitchFamily="34" charset="0"/>
              <a:buChar char="•"/>
            </a:pPr>
            <a:r>
              <a:rPr lang="en-US" altLang="en-US" sz="1800" dirty="0" smtClean="0"/>
              <a:t>Public </a:t>
            </a:r>
            <a:r>
              <a:rPr lang="en-US" altLang="en-US" sz="1800" dirty="0"/>
              <a:t>notice of final </a:t>
            </a:r>
            <a:r>
              <a:rPr lang="en-US" altLang="en-US" sz="1800" dirty="0" smtClean="0"/>
              <a:t>Bank Enabling Instrument (BEI), Conservation Easement (CE), </a:t>
            </a:r>
            <a:r>
              <a:rPr lang="en-US" altLang="en-US" sz="1800" dirty="0"/>
              <a:t>Management Plan, Property Assessment and Warranty, and mitigation banking checklists</a:t>
            </a:r>
          </a:p>
          <a:p>
            <a:pPr lvl="2"/>
            <a:endParaRPr lang="en-US" altLang="en-US" sz="1800" dirty="0"/>
          </a:p>
          <a:p>
            <a:pPr marL="285750" indent="-285750">
              <a:buFont typeface="Arial" panose="020B0604020202020204" pitchFamily="34" charset="0"/>
              <a:buChar char="•"/>
            </a:pPr>
            <a:r>
              <a:rPr lang="en-US" sz="2000" dirty="0"/>
              <a:t>October </a:t>
            </a:r>
            <a:r>
              <a:rPr lang="en-US" sz="2000" dirty="0" smtClean="0"/>
              <a:t>2011</a:t>
            </a:r>
          </a:p>
          <a:p>
            <a:pPr marL="800100" lvl="1">
              <a:buFont typeface="Arial" panose="020B0604020202020204" pitchFamily="34" charset="0"/>
              <a:buChar char="•"/>
            </a:pPr>
            <a:r>
              <a:rPr lang="en-US" sz="1800" dirty="0" smtClean="0"/>
              <a:t>2011 </a:t>
            </a:r>
            <a:r>
              <a:rPr lang="en-US" sz="1800" dirty="0"/>
              <a:t>8-Party Memorandum of Understanding (MOU)</a:t>
            </a:r>
          </a:p>
          <a:p>
            <a:pPr lvl="2"/>
            <a:endParaRPr lang="en-US" altLang="en-US" sz="1400" dirty="0"/>
          </a:p>
          <a:p>
            <a:pPr marL="285750" indent="-285750">
              <a:buFont typeface="Arial" panose="020B0604020202020204" pitchFamily="34" charset="0"/>
              <a:buChar char="•"/>
            </a:pPr>
            <a:r>
              <a:rPr lang="en-US" sz="2000" dirty="0"/>
              <a:t>January 2015 </a:t>
            </a:r>
          </a:p>
          <a:p>
            <a:pPr marL="800100" lvl="1">
              <a:buFont typeface="Arial" panose="020B0604020202020204" pitchFamily="34" charset="0"/>
              <a:buChar char="•"/>
            </a:pPr>
            <a:r>
              <a:rPr lang="en-US" sz="1800" dirty="0" smtClean="0"/>
              <a:t>Final </a:t>
            </a:r>
            <a:r>
              <a:rPr lang="en-US" sz="1800" dirty="0"/>
              <a:t>2015 Regional Compensatory Mitigation And Monitoring </a:t>
            </a:r>
            <a:r>
              <a:rPr lang="en-US" sz="1800" dirty="0" smtClean="0"/>
              <a:t>Guidelines, </a:t>
            </a:r>
            <a:r>
              <a:rPr lang="en-US" sz="1800" dirty="0"/>
              <a:t>South Pacific Division (SPD)</a:t>
            </a:r>
            <a:endParaRPr lang="en-US" altLang="en-US" sz="1800" dirty="0"/>
          </a:p>
          <a:p>
            <a:pPr lvl="2"/>
            <a:endParaRPr lang="en-US"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4</a:t>
            </a:fld>
            <a:endParaRPr lang="en-US"/>
          </a:p>
        </p:txBody>
      </p:sp>
    </p:spTree>
    <p:extLst>
      <p:ext uri="{BB962C8B-B14F-4D97-AF65-F5344CB8AC3E}">
        <p14:creationId xmlns:p14="http://schemas.microsoft.com/office/powerpoint/2010/main" val="593495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Background</a:t>
            </a:r>
            <a:endParaRPr lang="en-US" dirty="0"/>
          </a:p>
        </p:txBody>
      </p:sp>
      <p:sp>
        <p:nvSpPr>
          <p:cNvPr id="3" name="Content Placeholder 2"/>
          <p:cNvSpPr>
            <a:spLocks noGrp="1"/>
          </p:cNvSpPr>
          <p:nvPr>
            <p:ph idx="1"/>
          </p:nvPr>
        </p:nvSpPr>
        <p:spPr>
          <a:xfrm>
            <a:off x="440028" y="1127125"/>
            <a:ext cx="8382000" cy="4718049"/>
          </a:xfrm>
        </p:spPr>
        <p:txBody>
          <a:bodyPr/>
          <a:lstStyle/>
          <a:p>
            <a:r>
              <a:rPr lang="en-US" dirty="0" smtClean="0"/>
              <a:t>2011 </a:t>
            </a:r>
            <a:r>
              <a:rPr lang="en-US" dirty="0"/>
              <a:t>8-Party </a:t>
            </a:r>
            <a:r>
              <a:rPr lang="en-US" dirty="0" smtClean="0"/>
              <a:t>Memorandum of Understanding (MOU)</a:t>
            </a:r>
          </a:p>
          <a:p>
            <a:endParaRPr lang="en-US" dirty="0" smtClean="0"/>
          </a:p>
          <a:p>
            <a:pPr>
              <a:defRPr/>
            </a:pPr>
            <a:r>
              <a:rPr lang="en-US" sz="1600" dirty="0"/>
              <a:t>2011 MOU improves on 2006 MOU by adding: </a:t>
            </a:r>
          </a:p>
          <a:p>
            <a:pPr lvl="1">
              <a:defRPr/>
            </a:pPr>
            <a:r>
              <a:rPr lang="en-US" sz="1600" dirty="0" smtClean="0"/>
              <a:t>Sacramento (SPK), Los Angeles (SPL), </a:t>
            </a:r>
            <a:r>
              <a:rPr lang="en-US" sz="1600" dirty="0"/>
              <a:t>and </a:t>
            </a:r>
            <a:r>
              <a:rPr lang="en-US" sz="1600" dirty="0" smtClean="0"/>
              <a:t>San Francisco (SPN) District Commanders </a:t>
            </a:r>
            <a:r>
              <a:rPr lang="en-US" sz="1600" dirty="0"/>
              <a:t>as signatories</a:t>
            </a:r>
          </a:p>
          <a:p>
            <a:pPr lvl="1">
              <a:defRPr/>
            </a:pPr>
            <a:r>
              <a:rPr lang="en-US" sz="1600" dirty="0"/>
              <a:t>The </a:t>
            </a:r>
            <a:r>
              <a:rPr lang="en-US" sz="1600" dirty="0" smtClean="0"/>
              <a:t>State Water Resources Control Board (State </a:t>
            </a:r>
            <a:r>
              <a:rPr lang="en-US" sz="1600" dirty="0"/>
              <a:t>Water </a:t>
            </a:r>
            <a:r>
              <a:rPr lang="en-US" sz="1600" dirty="0" smtClean="0"/>
              <a:t>Board) </a:t>
            </a:r>
            <a:r>
              <a:rPr lang="en-US" sz="1600" dirty="0"/>
              <a:t>as a signatory </a:t>
            </a:r>
          </a:p>
          <a:p>
            <a:pPr lvl="1">
              <a:defRPr/>
            </a:pPr>
            <a:r>
              <a:rPr lang="en-US" sz="1600" dirty="0"/>
              <a:t>Collaboration on development of </a:t>
            </a:r>
            <a:r>
              <a:rPr lang="en-US" sz="1600" dirty="0" smtClean="0"/>
              <a:t>In-lieu fee (ILF) </a:t>
            </a:r>
            <a:r>
              <a:rPr lang="en-US" sz="1600" dirty="0"/>
              <a:t>programs and templates</a:t>
            </a:r>
          </a:p>
          <a:p>
            <a:pPr lvl="1">
              <a:defRPr/>
            </a:pPr>
            <a:r>
              <a:rPr lang="en-US" sz="1600" dirty="0"/>
              <a:t>A dispute resolution role for the </a:t>
            </a:r>
            <a:r>
              <a:rPr lang="en-US" sz="1600" dirty="0" smtClean="0"/>
              <a:t>Bank Agency Management Team (BAMT) </a:t>
            </a:r>
            <a:r>
              <a:rPr lang="en-US" sz="1600" dirty="0"/>
              <a:t>relative to </a:t>
            </a:r>
            <a:r>
              <a:rPr lang="en-US" sz="1600" dirty="0" smtClean="0"/>
              <a:t>Project Delivery Team (PDT) </a:t>
            </a:r>
            <a:r>
              <a:rPr lang="en-US" sz="1600" dirty="0"/>
              <a:t>disagreements or impasses</a:t>
            </a:r>
          </a:p>
          <a:p>
            <a:pPr lvl="1">
              <a:defRPr/>
            </a:pPr>
            <a:r>
              <a:rPr lang="en-US" sz="1600" dirty="0"/>
              <a:t>A responsibility for </a:t>
            </a:r>
            <a:r>
              <a:rPr lang="en-US" sz="1600" dirty="0" smtClean="0"/>
              <a:t>Interagency Review Teams (IRT) </a:t>
            </a:r>
            <a:r>
              <a:rPr lang="en-US" sz="1600" dirty="0"/>
              <a:t>to seek BAMT approval for significant deviations from templates or guidance in the development of individual banks or ILF programs</a:t>
            </a:r>
          </a:p>
          <a:p>
            <a:pPr lvl="1">
              <a:defRPr/>
            </a:pPr>
            <a:r>
              <a:rPr lang="en-US" sz="1600" dirty="0" smtClean="0"/>
              <a:t>A </a:t>
            </a:r>
            <a:r>
              <a:rPr lang="en-US" sz="1600" dirty="0"/>
              <a:t>commitment from all agencies to work toward meeting the timelines from the 2008 mitigation rule</a:t>
            </a:r>
          </a:p>
          <a:p>
            <a:pPr lvl="1">
              <a:defRPr/>
            </a:pPr>
            <a:r>
              <a:rPr lang="en-US" sz="1600" dirty="0" smtClean="0"/>
              <a:t>An </a:t>
            </a:r>
            <a:r>
              <a:rPr lang="en-US" sz="1600" dirty="0"/>
              <a:t>agreement for IRT agencies to coordinate prior to providing potentially conflicting direction to bankers or ILF program sponsors</a:t>
            </a:r>
          </a:p>
          <a:p>
            <a:endParaRPr lang="en-US"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5</a:t>
            </a:fld>
            <a:endParaRPr lang="en-US"/>
          </a:p>
        </p:txBody>
      </p:sp>
    </p:spTree>
    <p:extLst>
      <p:ext uri="{BB962C8B-B14F-4D97-AF65-F5344CB8AC3E}">
        <p14:creationId xmlns:p14="http://schemas.microsoft.com/office/powerpoint/2010/main" val="1273788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Background</a:t>
            </a:r>
          </a:p>
        </p:txBody>
      </p:sp>
      <p:sp>
        <p:nvSpPr>
          <p:cNvPr id="3" name="Content Placeholder 2"/>
          <p:cNvSpPr>
            <a:spLocks noGrp="1"/>
          </p:cNvSpPr>
          <p:nvPr>
            <p:ph idx="1"/>
          </p:nvPr>
        </p:nvSpPr>
        <p:spPr>
          <a:xfrm>
            <a:off x="477837" y="929369"/>
            <a:ext cx="8382000" cy="4718049"/>
          </a:xfrm>
        </p:spPr>
        <p:txBody>
          <a:bodyPr/>
          <a:lstStyle/>
          <a:p>
            <a:r>
              <a:rPr lang="en-US" dirty="0" smtClean="0"/>
              <a:t>September 2015 </a:t>
            </a:r>
          </a:p>
          <a:p>
            <a:endParaRPr lang="en-US" dirty="0" smtClean="0"/>
          </a:p>
          <a:p>
            <a:pPr lvl="1"/>
            <a:r>
              <a:rPr lang="en-US" sz="1400" dirty="0" smtClean="0"/>
              <a:t>Public notice of the </a:t>
            </a:r>
            <a:r>
              <a:rPr lang="en-US" sz="1400" dirty="0"/>
              <a:t>availability of the draft updated </a:t>
            </a:r>
            <a:r>
              <a:rPr lang="en-US" sz="1400" dirty="0" smtClean="0"/>
              <a:t>BEI an CE templates </a:t>
            </a:r>
            <a:r>
              <a:rPr lang="en-US" sz="1400" dirty="0"/>
              <a:t>and </a:t>
            </a:r>
            <a:r>
              <a:rPr lang="en-US" sz="1400" dirty="0" smtClean="0"/>
              <a:t>request for comments</a:t>
            </a:r>
            <a:endParaRPr lang="en-US" sz="1400" dirty="0"/>
          </a:p>
          <a:p>
            <a:endParaRPr lang="en-US" sz="1200" dirty="0" smtClean="0"/>
          </a:p>
          <a:p>
            <a:r>
              <a:rPr lang="en-US" sz="1200" dirty="0" smtClean="0">
                <a:hlinkClick r:id="rId2"/>
              </a:rPr>
              <a:t>http</a:t>
            </a:r>
            <a:r>
              <a:rPr lang="en-US" sz="1200" dirty="0">
                <a:hlinkClick r:id="rId2"/>
              </a:rPr>
              <a:t>://www.spd.usace.army.mil/Missions/Regulatory/Public-Notices-and-References/Article/620773/updated-bei-and-ce-templates</a:t>
            </a:r>
            <a:r>
              <a:rPr lang="en-US" sz="1200" dirty="0" smtClean="0">
                <a:hlinkClick r:id="rId2"/>
              </a:rPr>
              <a:t>/</a:t>
            </a:r>
            <a:endParaRPr lang="en-US" sz="1200" dirty="0" smtClean="0"/>
          </a:p>
          <a:p>
            <a:endParaRPr lang="en-US" sz="1200" dirty="0"/>
          </a:p>
          <a:p>
            <a:endParaRPr lang="en-US" dirty="0" smtClean="0"/>
          </a:p>
          <a:p>
            <a:r>
              <a:rPr lang="en-US" dirty="0" smtClean="0"/>
              <a:t>September 2016</a:t>
            </a:r>
          </a:p>
          <a:p>
            <a:endParaRPr lang="en-US" dirty="0" smtClean="0"/>
          </a:p>
          <a:p>
            <a:pPr lvl="1"/>
            <a:r>
              <a:rPr lang="en-US" sz="1200" dirty="0"/>
              <a:t>Public Meeting </a:t>
            </a:r>
            <a:r>
              <a:rPr lang="en-US" sz="1200" dirty="0" smtClean="0"/>
              <a:t>concerning the proposed BEI and CE templates</a:t>
            </a:r>
          </a:p>
          <a:p>
            <a:pPr lvl="1"/>
            <a:r>
              <a:rPr lang="en-US" sz="1200" dirty="0" smtClean="0"/>
              <a:t>Held in response to comments </a:t>
            </a:r>
            <a:r>
              <a:rPr lang="en-US" sz="1200" dirty="0"/>
              <a:t>received, following the </a:t>
            </a:r>
            <a:r>
              <a:rPr lang="en-US" sz="1200" dirty="0" smtClean="0"/>
              <a:t>Public </a:t>
            </a:r>
            <a:r>
              <a:rPr lang="en-US" sz="1200" dirty="0"/>
              <a:t>Notice, </a:t>
            </a:r>
            <a:r>
              <a:rPr lang="en-US" sz="1200" dirty="0" smtClean="0"/>
              <a:t>requesting an  </a:t>
            </a:r>
            <a:r>
              <a:rPr lang="en-US" sz="1200" dirty="0"/>
              <a:t>opportunity to verbally present additional comments on proposed updates to the </a:t>
            </a:r>
            <a:r>
              <a:rPr lang="en-US" sz="1200" dirty="0" smtClean="0"/>
              <a:t>BEI and CE  templates</a:t>
            </a:r>
            <a:endParaRPr lang="en-US" sz="1200" dirty="0"/>
          </a:p>
          <a:p>
            <a:endParaRPr lang="en-US" dirty="0"/>
          </a:p>
          <a:p>
            <a:r>
              <a:rPr lang="en-US" sz="1200" dirty="0">
                <a:hlinkClick r:id="rId3"/>
              </a:rPr>
              <a:t>http://www.spd.usace.army.mil/Missions/Regulatory/Public-Notices-and-References/Article/926729/announcement-of-public-meeting-updated-mitigation-bank-templates-for-enabling-i</a:t>
            </a:r>
            <a:r>
              <a:rPr lang="en-US" sz="1200" dirty="0" smtClean="0">
                <a:hlinkClick r:id="rId3"/>
              </a:rPr>
              <a:t>/</a:t>
            </a:r>
            <a:endParaRPr lang="en-US" sz="1200" dirty="0" smtClean="0"/>
          </a:p>
          <a:p>
            <a:endParaRPr lang="en-US" sz="1200"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6</a:t>
            </a:fld>
            <a:endParaRPr lang="en-US"/>
          </a:p>
        </p:txBody>
      </p:sp>
    </p:spTree>
    <p:extLst>
      <p:ext uri="{BB962C8B-B14F-4D97-AF65-F5344CB8AC3E}">
        <p14:creationId xmlns:p14="http://schemas.microsoft.com/office/powerpoint/2010/main" val="2345931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620" y="384730"/>
            <a:ext cx="8382000" cy="806451"/>
          </a:xfrm>
        </p:spPr>
        <p:txBody>
          <a:bodyPr/>
          <a:lstStyle/>
          <a:p>
            <a:pPr algn="ctr"/>
            <a:r>
              <a:rPr lang="en-US" sz="2800" dirty="0"/>
              <a:t>Purpose of the Templates</a:t>
            </a:r>
          </a:p>
        </p:txBody>
      </p:sp>
      <p:sp>
        <p:nvSpPr>
          <p:cNvPr id="3" name="Content Placeholder 2"/>
          <p:cNvSpPr>
            <a:spLocks noGrp="1"/>
          </p:cNvSpPr>
          <p:nvPr>
            <p:ph idx="1"/>
          </p:nvPr>
        </p:nvSpPr>
        <p:spPr>
          <a:xfrm>
            <a:off x="650874" y="1533265"/>
            <a:ext cx="8382000" cy="4718049"/>
          </a:xfrm>
        </p:spPr>
        <p:txBody>
          <a:bodyPr/>
          <a:lstStyle/>
          <a:p>
            <a:pPr marL="342900" indent="-342900">
              <a:buSzTx/>
              <a:buFont typeface="Arial" panose="020B0604020202020204" pitchFamily="34" charset="0"/>
              <a:buChar char="•"/>
              <a:defRPr/>
            </a:pPr>
            <a:r>
              <a:rPr lang="en-US" sz="2000" dirty="0"/>
              <a:t>Insuring all applicable legal and </a:t>
            </a:r>
            <a:r>
              <a:rPr lang="en-US" sz="2000" dirty="0" smtClean="0"/>
              <a:t>regulatory </a:t>
            </a:r>
            <a:r>
              <a:rPr lang="en-US" sz="2000" dirty="0"/>
              <a:t>requirements are met</a:t>
            </a:r>
          </a:p>
          <a:p>
            <a:pPr lvl="2">
              <a:defRPr/>
            </a:pPr>
            <a:r>
              <a:rPr lang="en-US" sz="1600" dirty="0"/>
              <a:t>Consolidates requirements from multiple agencies</a:t>
            </a:r>
          </a:p>
          <a:p>
            <a:pPr lvl="2">
              <a:defRPr/>
            </a:pPr>
            <a:r>
              <a:rPr lang="en-US" sz="1600" dirty="0" smtClean="0"/>
              <a:t>Includes </a:t>
            </a:r>
            <a:r>
              <a:rPr lang="en-US" sz="1600" dirty="0"/>
              <a:t>requirements from mitigation </a:t>
            </a:r>
            <a:r>
              <a:rPr lang="en-US" sz="1600" dirty="0" smtClean="0"/>
              <a:t>rule</a:t>
            </a:r>
          </a:p>
          <a:p>
            <a:pPr lvl="1">
              <a:defRPr/>
            </a:pPr>
            <a:endParaRPr lang="en-US" sz="2000" dirty="0"/>
          </a:p>
          <a:p>
            <a:pPr marL="342900" indent="-342900">
              <a:buSzTx/>
              <a:buFont typeface="Arial" panose="020B0604020202020204" pitchFamily="34" charset="0"/>
              <a:buChar char="•"/>
              <a:defRPr/>
            </a:pPr>
            <a:r>
              <a:rPr lang="en-US" sz="2000" dirty="0"/>
              <a:t>Aiding prospective bankers </a:t>
            </a:r>
            <a:r>
              <a:rPr lang="en-US" sz="2000" dirty="0" smtClean="0"/>
              <a:t>in developing </a:t>
            </a:r>
            <a:r>
              <a:rPr lang="en-US" sz="2000" dirty="0"/>
              <a:t>banking documents </a:t>
            </a:r>
            <a:endParaRPr lang="en-US" sz="2000" dirty="0" smtClean="0"/>
          </a:p>
          <a:p>
            <a:pPr marL="342900" indent="-342900">
              <a:buSzTx/>
              <a:buFont typeface="Arial" panose="020B0604020202020204" pitchFamily="34" charset="0"/>
              <a:buChar char="•"/>
              <a:defRPr/>
            </a:pPr>
            <a:endParaRPr lang="en-US" sz="2000" dirty="0"/>
          </a:p>
          <a:p>
            <a:pPr marL="342900" indent="-342900">
              <a:buSzTx/>
              <a:buFont typeface="Arial" panose="020B0604020202020204" pitchFamily="34" charset="0"/>
              <a:buChar char="•"/>
              <a:defRPr/>
            </a:pPr>
            <a:r>
              <a:rPr lang="en-US" sz="2000" dirty="0"/>
              <a:t>Implementing equivalent, effective </a:t>
            </a:r>
            <a:r>
              <a:rPr lang="en-US" sz="2000" dirty="0" smtClean="0"/>
              <a:t>standards</a:t>
            </a:r>
          </a:p>
          <a:p>
            <a:pPr marL="342900" indent="-342900">
              <a:buSzTx/>
              <a:buFont typeface="Arial" panose="020B0604020202020204" pitchFamily="34" charset="0"/>
              <a:buChar char="•"/>
              <a:defRPr/>
            </a:pPr>
            <a:endParaRPr lang="en-US" sz="2000" dirty="0"/>
          </a:p>
          <a:p>
            <a:pPr marL="342900" indent="-342900">
              <a:buSzTx/>
              <a:buFont typeface="Arial" panose="020B0604020202020204" pitchFamily="34" charset="0"/>
              <a:buChar char="•"/>
              <a:defRPr/>
            </a:pPr>
            <a:r>
              <a:rPr lang="en-US" sz="2000" dirty="0"/>
              <a:t>Ensuring predictability and </a:t>
            </a:r>
            <a:r>
              <a:rPr lang="en-US" sz="2000" dirty="0" smtClean="0"/>
              <a:t>efficiency</a:t>
            </a:r>
          </a:p>
          <a:p>
            <a:pPr marL="342900" indent="-342900">
              <a:buSzTx/>
              <a:buFont typeface="Arial" panose="020B0604020202020204" pitchFamily="34" charset="0"/>
              <a:buChar char="•"/>
              <a:defRPr/>
            </a:pPr>
            <a:endParaRPr lang="en-US" sz="2000" dirty="0"/>
          </a:p>
          <a:p>
            <a:pPr marL="342900" indent="-342900">
              <a:buSzTx/>
              <a:buFont typeface="Arial" panose="020B0604020202020204" pitchFamily="34" charset="0"/>
              <a:buChar char="•"/>
              <a:defRPr/>
            </a:pPr>
            <a:r>
              <a:rPr lang="en-US" sz="2000" dirty="0"/>
              <a:t>Expediting </a:t>
            </a:r>
            <a:r>
              <a:rPr lang="en-US" sz="2000" dirty="0" smtClean="0"/>
              <a:t>mitigation </a:t>
            </a:r>
            <a:r>
              <a:rPr lang="en-US" sz="2000" dirty="0"/>
              <a:t>b</a:t>
            </a:r>
            <a:r>
              <a:rPr lang="en-US" sz="2000" dirty="0" smtClean="0"/>
              <a:t>ank </a:t>
            </a:r>
            <a:r>
              <a:rPr lang="en-US" sz="2000" dirty="0"/>
              <a:t>r</a:t>
            </a:r>
            <a:r>
              <a:rPr lang="en-US" sz="2000" dirty="0" smtClean="0"/>
              <a:t>eview</a:t>
            </a:r>
            <a:endParaRPr lang="en-US" sz="2000"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7</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3575" y="3882009"/>
            <a:ext cx="2762250" cy="1834134"/>
          </a:xfrm>
          <a:prstGeom prst="rect">
            <a:avLst/>
          </a:prstGeom>
        </p:spPr>
      </p:pic>
    </p:spTree>
    <p:extLst>
      <p:ext uri="{BB962C8B-B14F-4D97-AF65-F5344CB8AC3E}">
        <p14:creationId xmlns:p14="http://schemas.microsoft.com/office/powerpoint/2010/main" val="4036947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PURPOSE OF THIS meeting</a:t>
            </a:r>
            <a:endParaRPr lang="en-US" dirty="0"/>
          </a:p>
        </p:txBody>
      </p:sp>
      <p:sp>
        <p:nvSpPr>
          <p:cNvPr id="3" name="Content Placeholder 2"/>
          <p:cNvSpPr>
            <a:spLocks noGrp="1"/>
          </p:cNvSpPr>
          <p:nvPr>
            <p:ph idx="1"/>
          </p:nvPr>
        </p:nvSpPr>
        <p:spPr>
          <a:xfrm>
            <a:off x="304800" y="962335"/>
            <a:ext cx="8382000" cy="5307836"/>
          </a:xfrm>
        </p:spPr>
        <p:txBody>
          <a:bodyPr/>
          <a:lstStyle/>
          <a:p>
            <a:r>
              <a:rPr lang="en-US" dirty="0" smtClean="0"/>
              <a:t>Overview of efforts to assure all mitigation is held to equivalent, high standards</a:t>
            </a:r>
          </a:p>
          <a:p>
            <a:endParaRPr lang="en-US" dirty="0"/>
          </a:p>
          <a:p>
            <a:r>
              <a:rPr lang="en-US" dirty="0" smtClean="0"/>
              <a:t>Discuss changes made to BEI and CE templates made in response to comments and concerns</a:t>
            </a:r>
          </a:p>
          <a:p>
            <a:endParaRPr lang="en-US" dirty="0" smtClean="0"/>
          </a:p>
          <a:p>
            <a:r>
              <a:rPr lang="en-US" sz="1100" dirty="0">
                <a:hlinkClick r:id="rId2"/>
              </a:rPr>
              <a:t>http://www.spd.usace.army.mil/Missions/Regulatory/Public-Notices-and-References/Article/1061258/announcement-of-public-meeting-and-workshop</a:t>
            </a:r>
            <a:r>
              <a:rPr lang="en-US" sz="1100" dirty="0" smtClean="0">
                <a:hlinkClick r:id="rId2"/>
              </a:rPr>
              <a:t>/</a:t>
            </a:r>
            <a:endParaRPr lang="en-US" sz="1100" dirty="0" smtClean="0"/>
          </a:p>
          <a:p>
            <a:endParaRPr lang="en-US" sz="1100" dirty="0" smtClean="0"/>
          </a:p>
          <a:p>
            <a:r>
              <a:rPr lang="en-US" dirty="0" smtClean="0"/>
              <a:t>Discuss any remaining concerns with proposed final BEI and CE templates</a:t>
            </a:r>
          </a:p>
          <a:p>
            <a:endParaRPr lang="en-US" dirty="0"/>
          </a:p>
          <a:p>
            <a:r>
              <a:rPr lang="en-US" dirty="0" smtClean="0"/>
              <a:t>Discussion of future templates and updates</a:t>
            </a:r>
          </a:p>
          <a:p>
            <a:pPr lvl="1"/>
            <a:r>
              <a:rPr lang="en-US" dirty="0" smtClean="0"/>
              <a:t>Process</a:t>
            </a:r>
          </a:p>
          <a:p>
            <a:pPr lvl="1"/>
            <a:r>
              <a:rPr lang="en-US" dirty="0" smtClean="0"/>
              <a:t>Involvement</a:t>
            </a:r>
          </a:p>
          <a:p>
            <a:endParaRPr lang="en-US" dirty="0"/>
          </a:p>
          <a:p>
            <a:endParaRPr lang="en-US"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8</a:t>
            </a:fld>
            <a:endParaRPr lang="en-US"/>
          </a:p>
        </p:txBody>
      </p:sp>
    </p:spTree>
    <p:extLst>
      <p:ext uri="{BB962C8B-B14F-4D97-AF65-F5344CB8AC3E}">
        <p14:creationId xmlns:p14="http://schemas.microsoft.com/office/powerpoint/2010/main" val="2926854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smtClean="0"/>
              <a:t>Equivalent </a:t>
            </a:r>
            <a:r>
              <a:rPr lang="en-US" altLang="en-US" dirty="0" err="1" smtClean="0"/>
              <a:t>STandards</a:t>
            </a:r>
            <a:endParaRPr lang="en-US"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9</a:t>
            </a:fld>
            <a:endParaRPr lang="en-US"/>
          </a:p>
        </p:txBody>
      </p:sp>
      <p:pic>
        <p:nvPicPr>
          <p:cNvPr id="6" name="Picture 3" descr="playingfiel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8300" y="1441450"/>
            <a:ext cx="5715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105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716D87-7E03-45E0-B0FD-33082A230BB4}" vid="{2FBFD162-1A33-4D3C-9A4E-25AC5DA4971C}"/>
    </a:ext>
  </a:extLst>
</a:theme>
</file>

<file path=ppt/theme/theme2.xml><?xml version="1.0" encoding="utf-8"?>
<a:theme xmlns:a="http://schemas.openxmlformats.org/drawingml/2006/main" name="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2019</TotalTime>
  <Words>1863</Words>
  <Application>Microsoft Office PowerPoint</Application>
  <PresentationFormat>On-screen Show (4:3)</PresentationFormat>
  <Paragraphs>443</Paragraphs>
  <Slides>26</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ＭＳ Ｐゴシック</vt:lpstr>
      <vt:lpstr>Arial</vt:lpstr>
      <vt:lpstr>Calibri</vt:lpstr>
      <vt:lpstr>Title Slide Templates</vt:lpstr>
      <vt:lpstr>Content Templates</vt:lpstr>
      <vt:lpstr>Statewide Multi-agency Mitigation Banking Templates  </vt:lpstr>
      <vt:lpstr>Overview</vt:lpstr>
      <vt:lpstr>Background</vt:lpstr>
      <vt:lpstr>Background</vt:lpstr>
      <vt:lpstr>Background</vt:lpstr>
      <vt:lpstr>Background</vt:lpstr>
      <vt:lpstr>Purpose of the Templates</vt:lpstr>
      <vt:lpstr>PURPOSE OF THIS meeting</vt:lpstr>
      <vt:lpstr>Equivalent STandards</vt:lpstr>
      <vt:lpstr>Equivalent Standards</vt:lpstr>
      <vt:lpstr>Equivalent Standards</vt:lpstr>
      <vt:lpstr>Equivalent Standards</vt:lpstr>
      <vt:lpstr>Key Changes: BEI</vt:lpstr>
      <vt:lpstr>Key Changes: BEI</vt:lpstr>
      <vt:lpstr>Key Changes: BEI</vt:lpstr>
      <vt:lpstr>Key Changes: BEI</vt:lpstr>
      <vt:lpstr>Key Changes: BEI</vt:lpstr>
      <vt:lpstr> Key Changes: BEI </vt:lpstr>
      <vt:lpstr>Key Changes: BEI</vt:lpstr>
      <vt:lpstr>Key Changes: BEI</vt:lpstr>
      <vt:lpstr>Key Changes: BEI</vt:lpstr>
      <vt:lpstr>Key Changes: BEI</vt:lpstr>
      <vt:lpstr>Key Changes: BEI</vt:lpstr>
      <vt:lpstr>Key Changes: BEI </vt:lpstr>
      <vt:lpstr>Next Steps</vt:lpstr>
      <vt:lpstr>END</vt:lpstr>
    </vt:vector>
  </TitlesOfParts>
  <Company>United States Army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 PRESENTATION TITLE HERE KEEP LEFT JUSTIFIED</dc:title>
  <dc:creator>G6PA9ELW</dc:creator>
  <cp:lastModifiedBy>L0PD9TJC</cp:lastModifiedBy>
  <cp:revision>112</cp:revision>
  <dcterms:created xsi:type="dcterms:W3CDTF">2016-05-03T16:10:38Z</dcterms:created>
  <dcterms:modified xsi:type="dcterms:W3CDTF">2017-02-27T16:51:15Z</dcterms:modified>
</cp:coreProperties>
</file>