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4"/>
    <p:sldMasterId id="2147483672" r:id="rId5"/>
  </p:sldMasterIdLst>
  <p:notesMasterIdLst>
    <p:notesMasterId r:id="rId25"/>
  </p:notesMasterIdLst>
  <p:sldIdLst>
    <p:sldId id="256" r:id="rId6"/>
    <p:sldId id="317" r:id="rId7"/>
    <p:sldId id="290" r:id="rId8"/>
    <p:sldId id="284" r:id="rId9"/>
    <p:sldId id="335" r:id="rId10"/>
    <p:sldId id="285" r:id="rId11"/>
    <p:sldId id="296" r:id="rId12"/>
    <p:sldId id="286" r:id="rId13"/>
    <p:sldId id="338" r:id="rId14"/>
    <p:sldId id="292" r:id="rId15"/>
    <p:sldId id="340" r:id="rId16"/>
    <p:sldId id="339" r:id="rId17"/>
    <p:sldId id="341" r:id="rId18"/>
    <p:sldId id="342" r:id="rId19"/>
    <p:sldId id="320" r:id="rId20"/>
    <p:sldId id="324" r:id="rId21"/>
    <p:sldId id="337" r:id="rId22"/>
    <p:sldId id="331" r:id="rId23"/>
    <p:sldId id="289" r:id="rId24"/>
  </p:sldIdLst>
  <p:sldSz cx="9144000" cy="6858000" type="screen4x3"/>
  <p:notesSz cx="6858000" cy="91995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74459" autoAdjust="0"/>
  </p:normalViewPr>
  <p:slideViewPr>
    <p:cSldViewPr>
      <p:cViewPr>
        <p:scale>
          <a:sx n="96" d="100"/>
          <a:sy n="96" d="100"/>
        </p:scale>
        <p:origin x="-72" y="-72"/>
      </p:cViewPr>
      <p:guideLst>
        <p:guide orient="horz" pos="1968"/>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99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9978"/>
          </a:xfrm>
          <a:prstGeom prst="rect">
            <a:avLst/>
          </a:prstGeom>
        </p:spPr>
        <p:txBody>
          <a:bodyPr vert="horz" lIns="91440" tIns="45720" rIns="91440" bIns="45720" rtlCol="0"/>
          <a:lstStyle>
            <a:lvl1pPr algn="r">
              <a:defRPr sz="1200"/>
            </a:lvl1pPr>
          </a:lstStyle>
          <a:p>
            <a:fld id="{CBEB29B0-3BF7-4DBE-A115-003DAC140BD0}" type="datetimeFigureOut">
              <a:rPr lang="en-US" smtClean="0"/>
              <a:pPr/>
              <a:t>12/19/2012</a:t>
            </a:fld>
            <a:endParaRPr lang="en-US"/>
          </a:p>
        </p:txBody>
      </p:sp>
      <p:sp>
        <p:nvSpPr>
          <p:cNvPr id="4" name="Slide Image Placeholder 3"/>
          <p:cNvSpPr>
            <a:spLocks noGrp="1" noRot="1" noChangeAspect="1"/>
          </p:cNvSpPr>
          <p:nvPr>
            <p:ph type="sldImg" idx="2"/>
          </p:nvPr>
        </p:nvSpPr>
        <p:spPr>
          <a:xfrm>
            <a:off x="1130300" y="690563"/>
            <a:ext cx="4597400" cy="34496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69793"/>
            <a:ext cx="5486400" cy="413980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37988"/>
            <a:ext cx="2971800" cy="45997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737988"/>
            <a:ext cx="2971800" cy="459978"/>
          </a:xfrm>
          <a:prstGeom prst="rect">
            <a:avLst/>
          </a:prstGeom>
        </p:spPr>
        <p:txBody>
          <a:bodyPr vert="horz" lIns="91440" tIns="45720" rIns="91440" bIns="45720" rtlCol="0" anchor="b"/>
          <a:lstStyle>
            <a:lvl1pPr algn="r">
              <a:defRPr sz="1200"/>
            </a:lvl1pPr>
          </a:lstStyle>
          <a:p>
            <a:fld id="{1F3D1365-5E5E-4639-8E79-A2B7EBAFAAA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nSpc>
                <a:spcPct val="80000"/>
              </a:lnSpc>
              <a:spcBef>
                <a:spcPts val="197"/>
              </a:spcBef>
              <a:spcAft>
                <a:spcPts val="295"/>
              </a:spcAft>
              <a:buFont typeface="Arial" pitchFamily="34" charset="0"/>
              <a:buChar char="•"/>
            </a:pPr>
            <a:r>
              <a:rPr lang="en-US" b="1" dirty="0" smtClean="0">
                <a:effectLst>
                  <a:outerShdw blurRad="38100" dist="38100" dir="2700000" algn="tl">
                    <a:srgbClr val="000000">
                      <a:alpha val="43137"/>
                    </a:srgbClr>
                  </a:outerShdw>
                </a:effectLst>
              </a:rPr>
              <a:t>On behalf</a:t>
            </a:r>
            <a:r>
              <a:rPr lang="en-US" b="1" baseline="0" dirty="0" smtClean="0">
                <a:effectLst>
                  <a:outerShdw blurRad="38100" dist="38100" dir="2700000" algn="tl">
                    <a:srgbClr val="000000">
                      <a:alpha val="43137"/>
                    </a:srgbClr>
                  </a:outerShdw>
                </a:effectLst>
              </a:rPr>
              <a:t> of the South Pacific Division, I welcome you to (event name)</a:t>
            </a:r>
            <a:endParaRPr lang="en-US" b="1" dirty="0" smtClean="0">
              <a:solidFill>
                <a:srgbClr val="CC0000"/>
              </a:solidFill>
            </a:endParaRPr>
          </a:p>
          <a:p>
            <a:pPr>
              <a:lnSpc>
                <a:spcPct val="80000"/>
              </a:lnSpc>
              <a:spcBef>
                <a:spcPts val="197"/>
              </a:spcBef>
              <a:spcAft>
                <a:spcPts val="295"/>
              </a:spcAft>
              <a:buFontTx/>
              <a:buChar char="•"/>
            </a:pPr>
            <a:endParaRPr lang="en-US" b="1" dirty="0" smtClean="0">
              <a:solidFill>
                <a:srgbClr val="CC0000"/>
              </a:solidFill>
            </a:endParaRPr>
          </a:p>
          <a:p>
            <a:pPr>
              <a:lnSpc>
                <a:spcPct val="80000"/>
              </a:lnSpc>
              <a:spcBef>
                <a:spcPts val="197"/>
              </a:spcBef>
              <a:spcAft>
                <a:spcPts val="295"/>
              </a:spcAft>
            </a:pPr>
            <a:r>
              <a:rPr lang="en-US" b="1" i="1" dirty="0" smtClean="0">
                <a:effectLst>
                  <a:outerShdw blurRad="38100" dist="38100" dir="2700000" algn="tl">
                    <a:srgbClr val="000000">
                      <a:alpha val="43137"/>
                    </a:srgbClr>
                  </a:outerShdw>
                </a:effectLst>
              </a:rPr>
              <a:t>16 Photos (3-4 each district; 3 SPD):  clockwise starting at top right:</a:t>
            </a:r>
          </a:p>
          <a:p>
            <a:pPr>
              <a:lnSpc>
                <a:spcPct val="80000"/>
              </a:lnSpc>
              <a:spcBef>
                <a:spcPts val="197"/>
              </a:spcBef>
              <a:spcAft>
                <a:spcPts val="295"/>
              </a:spcAft>
              <a:buFontTx/>
              <a:buChar char="•"/>
            </a:pPr>
            <a:r>
              <a:rPr lang="en-US" b="1" dirty="0" smtClean="0"/>
              <a:t> </a:t>
            </a:r>
            <a:r>
              <a:rPr lang="en-US" dirty="0" smtClean="0"/>
              <a:t>Bald eagle art of Lake Sonoma by Robert Garcia (Vietnam Vet; Army River Pirate), Corps employee in SPN.</a:t>
            </a:r>
          </a:p>
          <a:p>
            <a:pPr>
              <a:lnSpc>
                <a:spcPct val="80000"/>
              </a:lnSpc>
              <a:spcBef>
                <a:spcPts val="197"/>
              </a:spcBef>
              <a:spcAft>
                <a:spcPts val="295"/>
              </a:spcAft>
              <a:buFontTx/>
              <a:buChar char="•"/>
            </a:pPr>
            <a:r>
              <a:rPr lang="en-US" dirty="0" smtClean="0"/>
              <a:t> Earl Flint (90 yrs old in 2010) fishing at Conchas Dam which he helped build during the depression </a:t>
            </a:r>
            <a:r>
              <a:rPr lang="en-US" dirty="0" smtClean="0">
                <a:solidFill>
                  <a:srgbClr val="CC0000"/>
                </a:solidFill>
              </a:rPr>
              <a:t>(Gallery) </a:t>
            </a:r>
            <a:r>
              <a:rPr lang="en-US" dirty="0" smtClean="0"/>
              <a:t>14 May 2010, Conchas Dam and Albuquerque District celebrated their 75</a:t>
            </a:r>
            <a:r>
              <a:rPr lang="en-US" baseline="30000" dirty="0" smtClean="0"/>
              <a:t>th</a:t>
            </a:r>
            <a:r>
              <a:rPr lang="en-US" dirty="0" smtClean="0"/>
              <a:t> anniversary.</a:t>
            </a:r>
            <a:endParaRPr lang="en-US" b="1" i="1" dirty="0" smtClean="0"/>
          </a:p>
          <a:p>
            <a:pPr>
              <a:lnSpc>
                <a:spcPct val="80000"/>
              </a:lnSpc>
              <a:buFont typeface="Arial" pitchFamily="34" charset="0"/>
              <a:buChar char="•"/>
            </a:pPr>
            <a:r>
              <a:rPr lang="en-US" dirty="0" smtClean="0">
                <a:solidFill>
                  <a:srgbClr val="FF0000"/>
                </a:solidFill>
              </a:rPr>
              <a:t>SPN  - </a:t>
            </a:r>
            <a:r>
              <a:rPr lang="en-US" dirty="0" smtClean="0"/>
              <a:t>Raccoon crewman during debris removal in SF Bay</a:t>
            </a:r>
          </a:p>
          <a:p>
            <a:pPr>
              <a:lnSpc>
                <a:spcPct val="80000"/>
              </a:lnSpc>
              <a:spcBef>
                <a:spcPts val="197"/>
              </a:spcBef>
              <a:spcAft>
                <a:spcPts val="295"/>
              </a:spcAft>
              <a:buFontTx/>
              <a:buChar char="•"/>
            </a:pPr>
            <a:r>
              <a:rPr lang="en-US" dirty="0" smtClean="0"/>
              <a:t> </a:t>
            </a:r>
            <a:r>
              <a:rPr lang="en-US" dirty="0" smtClean="0">
                <a:solidFill>
                  <a:srgbClr val="FF0000"/>
                </a:solidFill>
              </a:rPr>
              <a:t>SPL - </a:t>
            </a:r>
            <a:r>
              <a:rPr lang="en-US" dirty="0" smtClean="0"/>
              <a:t>Border fence construction</a:t>
            </a:r>
          </a:p>
          <a:p>
            <a:pPr>
              <a:lnSpc>
                <a:spcPct val="80000"/>
              </a:lnSpc>
              <a:spcBef>
                <a:spcPts val="197"/>
              </a:spcBef>
              <a:spcAft>
                <a:spcPts val="295"/>
              </a:spcAft>
              <a:buFontTx/>
              <a:buChar char="•"/>
            </a:pPr>
            <a:r>
              <a:rPr lang="en-US" dirty="0" smtClean="0"/>
              <a:t> </a:t>
            </a:r>
            <a:r>
              <a:rPr lang="en-US" dirty="0" smtClean="0">
                <a:solidFill>
                  <a:srgbClr val="FF0000"/>
                </a:solidFill>
              </a:rPr>
              <a:t>SPK - </a:t>
            </a:r>
            <a:r>
              <a:rPr lang="en-US" dirty="0" smtClean="0"/>
              <a:t>Park ranger bald eagle banding</a:t>
            </a:r>
          </a:p>
          <a:p>
            <a:pPr>
              <a:lnSpc>
                <a:spcPct val="80000"/>
              </a:lnSpc>
              <a:spcBef>
                <a:spcPts val="197"/>
              </a:spcBef>
              <a:spcAft>
                <a:spcPts val="295"/>
              </a:spcAft>
              <a:buFontTx/>
              <a:buChar char="•"/>
            </a:pPr>
            <a:r>
              <a:rPr lang="en-US" dirty="0" smtClean="0"/>
              <a:t> </a:t>
            </a:r>
            <a:r>
              <a:rPr lang="en-US" dirty="0" smtClean="0">
                <a:solidFill>
                  <a:srgbClr val="FF0000"/>
                </a:solidFill>
              </a:rPr>
              <a:t>SPK - </a:t>
            </a:r>
            <a:r>
              <a:rPr lang="en-US" dirty="0" smtClean="0"/>
              <a:t>Folsom bridge</a:t>
            </a:r>
          </a:p>
          <a:p>
            <a:pPr>
              <a:lnSpc>
                <a:spcPct val="80000"/>
              </a:lnSpc>
              <a:spcBef>
                <a:spcPts val="197"/>
              </a:spcBef>
              <a:spcAft>
                <a:spcPts val="295"/>
              </a:spcAft>
              <a:buFontTx/>
              <a:buChar char="•"/>
            </a:pPr>
            <a:r>
              <a:rPr lang="en-US" dirty="0" smtClean="0"/>
              <a:t> </a:t>
            </a:r>
            <a:r>
              <a:rPr lang="en-US" dirty="0" smtClean="0">
                <a:solidFill>
                  <a:srgbClr val="FF0000"/>
                </a:solidFill>
              </a:rPr>
              <a:t>SPA - </a:t>
            </a:r>
            <a:r>
              <a:rPr lang="en-US" dirty="0" smtClean="0"/>
              <a:t>Bosque restoration</a:t>
            </a:r>
          </a:p>
          <a:p>
            <a:pPr>
              <a:lnSpc>
                <a:spcPct val="80000"/>
              </a:lnSpc>
              <a:spcBef>
                <a:spcPts val="197"/>
              </a:spcBef>
              <a:spcAft>
                <a:spcPts val="295"/>
              </a:spcAft>
              <a:buFontTx/>
              <a:buChar char="•"/>
            </a:pPr>
            <a:r>
              <a:rPr lang="en-US" dirty="0" smtClean="0"/>
              <a:t> </a:t>
            </a:r>
            <a:r>
              <a:rPr lang="en-US" dirty="0" smtClean="0">
                <a:solidFill>
                  <a:srgbClr val="FF0000"/>
                </a:solidFill>
              </a:rPr>
              <a:t>SPD - </a:t>
            </a:r>
            <a:r>
              <a:rPr lang="en-US" dirty="0" smtClean="0"/>
              <a:t>Kelley Aasen, Mark Wingate-EM Ops</a:t>
            </a:r>
          </a:p>
          <a:p>
            <a:pPr>
              <a:lnSpc>
                <a:spcPct val="80000"/>
              </a:lnSpc>
              <a:spcBef>
                <a:spcPts val="197"/>
              </a:spcBef>
              <a:spcAft>
                <a:spcPts val="295"/>
              </a:spcAft>
              <a:buFontTx/>
              <a:buChar char="•"/>
            </a:pPr>
            <a:r>
              <a:rPr lang="en-US" dirty="0" smtClean="0"/>
              <a:t> </a:t>
            </a:r>
            <a:r>
              <a:rPr lang="en-US" dirty="0" smtClean="0">
                <a:solidFill>
                  <a:srgbClr val="FF0000"/>
                </a:solidFill>
              </a:rPr>
              <a:t>SPA - </a:t>
            </a:r>
            <a:r>
              <a:rPr lang="en-US" dirty="0" smtClean="0"/>
              <a:t>MILCON Air force Hanger</a:t>
            </a:r>
          </a:p>
          <a:p>
            <a:pPr>
              <a:lnSpc>
                <a:spcPct val="80000"/>
              </a:lnSpc>
              <a:spcBef>
                <a:spcPts val="197"/>
              </a:spcBef>
              <a:spcAft>
                <a:spcPts val="295"/>
              </a:spcAft>
              <a:buFontTx/>
              <a:buChar char="•"/>
            </a:pPr>
            <a:r>
              <a:rPr lang="en-US" dirty="0" smtClean="0"/>
              <a:t> </a:t>
            </a:r>
            <a:r>
              <a:rPr lang="en-US" dirty="0" smtClean="0">
                <a:solidFill>
                  <a:srgbClr val="FF0000"/>
                </a:solidFill>
              </a:rPr>
              <a:t>SPL - </a:t>
            </a:r>
            <a:r>
              <a:rPr lang="en-US" dirty="0" smtClean="0"/>
              <a:t>MILCON  Ft. Irwin &amp; Army MILCON</a:t>
            </a:r>
          </a:p>
          <a:p>
            <a:pPr>
              <a:lnSpc>
                <a:spcPct val="80000"/>
              </a:lnSpc>
              <a:spcBef>
                <a:spcPts val="197"/>
              </a:spcBef>
              <a:spcAft>
                <a:spcPts val="295"/>
              </a:spcAft>
              <a:buFontTx/>
              <a:buChar char="•"/>
            </a:pPr>
            <a:r>
              <a:rPr lang="en-US" dirty="0" smtClean="0"/>
              <a:t> </a:t>
            </a:r>
            <a:r>
              <a:rPr lang="en-US" dirty="0" smtClean="0">
                <a:solidFill>
                  <a:srgbClr val="CC0000"/>
                </a:solidFill>
              </a:rPr>
              <a:t>SPK &amp; </a:t>
            </a:r>
            <a:r>
              <a:rPr lang="en-US" dirty="0" smtClean="0">
                <a:solidFill>
                  <a:srgbClr val="FF0000"/>
                </a:solidFill>
              </a:rPr>
              <a:t>SPN - </a:t>
            </a:r>
            <a:r>
              <a:rPr lang="en-US" dirty="0" smtClean="0"/>
              <a:t>Bay Bridge earthquake retrofit consultation </a:t>
            </a:r>
            <a:r>
              <a:rPr lang="en-US" dirty="0" smtClean="0">
                <a:solidFill>
                  <a:srgbClr val="CC0000"/>
                </a:solidFill>
              </a:rPr>
              <a:t>(Gallery)</a:t>
            </a:r>
          </a:p>
          <a:p>
            <a:pPr>
              <a:lnSpc>
                <a:spcPct val="80000"/>
              </a:lnSpc>
              <a:spcBef>
                <a:spcPts val="197"/>
              </a:spcBef>
              <a:spcAft>
                <a:spcPts val="295"/>
              </a:spcAft>
              <a:buFontTx/>
              <a:buChar char="•"/>
            </a:pPr>
            <a:r>
              <a:rPr lang="en-US" dirty="0" smtClean="0"/>
              <a:t> </a:t>
            </a:r>
            <a:r>
              <a:rPr lang="en-US" dirty="0" smtClean="0">
                <a:solidFill>
                  <a:srgbClr val="FF0000"/>
                </a:solidFill>
              </a:rPr>
              <a:t>SPA - </a:t>
            </a:r>
            <a:r>
              <a:rPr lang="en-US" dirty="0" smtClean="0"/>
              <a:t>LEED certification of BIA schools</a:t>
            </a:r>
          </a:p>
          <a:p>
            <a:pPr>
              <a:lnSpc>
                <a:spcPct val="80000"/>
              </a:lnSpc>
              <a:spcBef>
                <a:spcPts val="197"/>
              </a:spcBef>
              <a:spcAft>
                <a:spcPts val="295"/>
              </a:spcAft>
              <a:buFontTx/>
              <a:buChar char="•"/>
            </a:pPr>
            <a:r>
              <a:rPr lang="en-US" dirty="0" smtClean="0"/>
              <a:t> </a:t>
            </a:r>
            <a:r>
              <a:rPr lang="en-US" dirty="0" smtClean="0">
                <a:solidFill>
                  <a:srgbClr val="FF0000"/>
                </a:solidFill>
              </a:rPr>
              <a:t>SPN  - </a:t>
            </a:r>
            <a:r>
              <a:rPr lang="en-US" dirty="0" smtClean="0"/>
              <a:t>Construction</a:t>
            </a:r>
          </a:p>
          <a:p>
            <a:pPr>
              <a:lnSpc>
                <a:spcPct val="80000"/>
              </a:lnSpc>
              <a:spcBef>
                <a:spcPts val="197"/>
              </a:spcBef>
              <a:spcAft>
                <a:spcPts val="295"/>
              </a:spcAft>
              <a:buFontTx/>
              <a:buChar char="•"/>
            </a:pPr>
            <a:r>
              <a:rPr lang="en-US" dirty="0" smtClean="0"/>
              <a:t> </a:t>
            </a:r>
            <a:r>
              <a:rPr lang="en-US" dirty="0" smtClean="0">
                <a:solidFill>
                  <a:srgbClr val="CC0000"/>
                </a:solidFill>
              </a:rPr>
              <a:t>SPN</a:t>
            </a:r>
            <a:r>
              <a:rPr lang="en-US" dirty="0" smtClean="0"/>
              <a:t> </a:t>
            </a:r>
            <a:r>
              <a:rPr lang="en-US" dirty="0" smtClean="0">
                <a:solidFill>
                  <a:srgbClr val="FF0000"/>
                </a:solidFill>
              </a:rPr>
              <a:t>-</a:t>
            </a:r>
            <a:r>
              <a:rPr lang="en-US" dirty="0" smtClean="0"/>
              <a:t> Fari Tabatabai in Afghanistan</a:t>
            </a:r>
          </a:p>
          <a:p>
            <a:pPr>
              <a:lnSpc>
                <a:spcPct val="80000"/>
              </a:lnSpc>
              <a:spcBef>
                <a:spcPts val="197"/>
              </a:spcBef>
              <a:spcAft>
                <a:spcPts val="295"/>
              </a:spcAft>
              <a:buClr>
                <a:schemeClr val="tx1"/>
              </a:buClr>
              <a:buFontTx/>
              <a:buChar char="•"/>
            </a:pPr>
            <a:r>
              <a:rPr lang="en-US" dirty="0" smtClean="0">
                <a:solidFill>
                  <a:srgbClr val="CC0000"/>
                </a:solidFill>
              </a:rPr>
              <a:t> </a:t>
            </a:r>
            <a:r>
              <a:rPr lang="en-US" dirty="0" smtClean="0">
                <a:solidFill>
                  <a:srgbClr val="FF0000"/>
                </a:solidFill>
              </a:rPr>
              <a:t>SPL - </a:t>
            </a:r>
            <a:r>
              <a:rPr lang="en-US" dirty="0" smtClean="0"/>
              <a:t>Construction Ft. Irwin</a:t>
            </a:r>
          </a:p>
          <a:p>
            <a:pPr>
              <a:lnSpc>
                <a:spcPct val="80000"/>
              </a:lnSpc>
              <a:spcBef>
                <a:spcPts val="197"/>
              </a:spcBef>
              <a:spcAft>
                <a:spcPts val="295"/>
              </a:spcAft>
              <a:buFontTx/>
              <a:buChar char="•"/>
            </a:pPr>
            <a:r>
              <a:rPr lang="en-US" dirty="0" smtClean="0"/>
              <a:t> </a:t>
            </a:r>
            <a:r>
              <a:rPr lang="en-US" dirty="0" smtClean="0">
                <a:solidFill>
                  <a:srgbClr val="FF0000"/>
                </a:solidFill>
              </a:rPr>
              <a:t>SPL - </a:t>
            </a:r>
            <a:r>
              <a:rPr lang="en-US" dirty="0" smtClean="0"/>
              <a:t>Prado Dam </a:t>
            </a:r>
          </a:p>
          <a:p>
            <a:pPr>
              <a:lnSpc>
                <a:spcPct val="80000"/>
              </a:lnSpc>
              <a:spcBef>
                <a:spcPts val="197"/>
              </a:spcBef>
              <a:spcAft>
                <a:spcPts val="295"/>
              </a:spcAft>
              <a:buFontTx/>
              <a:buChar char="•"/>
            </a:pPr>
            <a:endParaRPr lang="en-US" dirty="0" smtClean="0"/>
          </a:p>
          <a:p>
            <a:r>
              <a:rPr lang="en-US" b="1" dirty="0" smtClean="0">
                <a:effectLst>
                  <a:outerShdw blurRad="38100" dist="38100" dir="2700000" algn="tl">
                    <a:srgbClr val="000000">
                      <a:alpha val="43137"/>
                    </a:srgbClr>
                  </a:outerShdw>
                </a:effectLst>
              </a:rPr>
              <a:t>SET THE STAGE:</a:t>
            </a:r>
          </a:p>
          <a:p>
            <a:pPr>
              <a:buFont typeface="Arial" pitchFamily="34" charset="0"/>
              <a:buChar char="•"/>
            </a:pPr>
            <a:r>
              <a:rPr lang="en-US" dirty="0" smtClean="0"/>
              <a:t> Strategic Landscape</a:t>
            </a:r>
          </a:p>
          <a:p>
            <a:pPr>
              <a:buFont typeface="Arial" pitchFamily="34" charset="0"/>
              <a:buChar char="•"/>
            </a:pPr>
            <a:r>
              <a:rPr lang="en-US" dirty="0" smtClean="0"/>
              <a:t> Reinforce our Conference Theme</a:t>
            </a:r>
          </a:p>
          <a:p>
            <a:pPr>
              <a:buFont typeface="Arial" pitchFamily="34" charset="0"/>
              <a:buChar char="•"/>
            </a:pPr>
            <a:r>
              <a:rPr lang="en-US" dirty="0" smtClean="0"/>
              <a:t> Provide a Common Regional Picture (CRP)</a:t>
            </a:r>
          </a:p>
          <a:p>
            <a:pPr>
              <a:buFont typeface="Arial" pitchFamily="34" charset="0"/>
              <a:buChar char="•"/>
            </a:pPr>
            <a:r>
              <a:rPr lang="en-US" dirty="0" smtClean="0"/>
              <a:t> Define Expectations</a:t>
            </a:r>
          </a:p>
          <a:p>
            <a:pPr>
              <a:buFont typeface="Arial" pitchFamily="34" charset="0"/>
              <a:buChar char="•"/>
            </a:pPr>
            <a:r>
              <a:rPr lang="en-US" dirty="0" smtClean="0"/>
              <a:t> Understand our Purpose / Agenda</a:t>
            </a:r>
          </a:p>
          <a:p>
            <a:r>
              <a:rPr lang="en-US" b="1" dirty="0" smtClean="0">
                <a:effectLst>
                  <a:outerShdw blurRad="38100" dist="38100" dir="2700000" algn="tl">
                    <a:srgbClr val="000000">
                      <a:alpha val="43137"/>
                    </a:srgbClr>
                  </a:outerShdw>
                </a:effectLst>
              </a:rPr>
              <a:t>JOHN C. MAXWELL</a:t>
            </a:r>
          </a:p>
          <a:p>
            <a:pPr>
              <a:buFont typeface="Arial" pitchFamily="34" charset="0"/>
              <a:buChar char="•"/>
            </a:pPr>
            <a:r>
              <a:rPr lang="en-US" dirty="0" smtClean="0"/>
              <a:t> Grow Personally/Professionally. </a:t>
            </a:r>
          </a:p>
          <a:p>
            <a:pPr>
              <a:buFont typeface="Arial" pitchFamily="34" charset="0"/>
              <a:buChar char="•"/>
            </a:pPr>
            <a:r>
              <a:rPr lang="en-US" dirty="0" smtClean="0"/>
              <a:t> Set the Course for Significant Growth to Your Potential. “We cannot achieve our wildest dreams by remaining who we are.” </a:t>
            </a:r>
            <a:r>
              <a:rPr lang="en-US" i="1" u="sng" dirty="0" smtClean="0"/>
              <a:t>The Journey From  Success to Significance</a:t>
            </a:r>
            <a:endParaRPr lang="en-US" u="sng" dirty="0" smtClean="0"/>
          </a:p>
          <a:p>
            <a:pPr>
              <a:buFont typeface="Arial" pitchFamily="34" charset="0"/>
              <a:buChar char="•"/>
            </a:pPr>
            <a:r>
              <a:rPr lang="en-US" dirty="0" smtClean="0"/>
              <a:t> Setting the Course for Significant Growth: </a:t>
            </a:r>
            <a:r>
              <a:rPr lang="en-US" dirty="0" smtClean="0">
                <a:effectLst>
                  <a:outerShdw blurRad="38100" dist="38100" dir="2700000" algn="tl">
                    <a:srgbClr val="000000">
                      <a:alpha val="43137"/>
                    </a:srgbClr>
                  </a:outerShdw>
                </a:effectLst>
              </a:rPr>
              <a:t>ATTITUDE </a:t>
            </a:r>
            <a:r>
              <a:rPr lang="en-US" dirty="0" smtClean="0"/>
              <a:t>(knowing how to feel); </a:t>
            </a:r>
            <a:r>
              <a:rPr lang="en-US" dirty="0" smtClean="0">
                <a:effectLst>
                  <a:outerShdw blurRad="38100" dist="38100" dir="2700000" algn="tl">
                    <a:srgbClr val="000000">
                      <a:alpha val="43137"/>
                    </a:srgbClr>
                  </a:outerShdw>
                </a:effectLst>
              </a:rPr>
              <a:t>PRIORITIES</a:t>
            </a:r>
            <a:r>
              <a:rPr lang="en-US" dirty="0" smtClean="0"/>
              <a:t> (knowing how to choose); </a:t>
            </a:r>
            <a:r>
              <a:rPr lang="en-US" dirty="0" smtClean="0">
                <a:effectLst>
                  <a:outerShdw blurRad="38100" dist="38100" dir="2700000" algn="tl">
                    <a:srgbClr val="000000">
                      <a:alpha val="43137"/>
                    </a:srgbClr>
                  </a:outerShdw>
                </a:effectLst>
              </a:rPr>
              <a:t>VISION </a:t>
            </a:r>
            <a:r>
              <a:rPr lang="en-US" dirty="0" smtClean="0"/>
              <a:t>(knowing how to see); </a:t>
            </a:r>
            <a:r>
              <a:rPr lang="en-US" dirty="0" smtClean="0">
                <a:effectLst>
                  <a:outerShdw blurRad="38100" dist="38100" dir="2700000" algn="tl">
                    <a:srgbClr val="000000">
                      <a:alpha val="43137"/>
                    </a:srgbClr>
                  </a:outerShdw>
                </a:effectLst>
              </a:rPr>
              <a:t>DIRECTION </a:t>
            </a:r>
            <a:r>
              <a:rPr lang="en-US" dirty="0" smtClean="0"/>
              <a:t>(knowing how to begin); </a:t>
            </a:r>
            <a:r>
              <a:rPr lang="en-US" dirty="0" smtClean="0">
                <a:effectLst>
                  <a:outerShdw blurRad="38100" dist="38100" dir="2700000" algn="tl">
                    <a:srgbClr val="000000">
                      <a:alpha val="43137"/>
                    </a:srgbClr>
                  </a:outerShdw>
                </a:effectLst>
              </a:rPr>
              <a:t>CREATIVITY</a:t>
            </a:r>
            <a:r>
              <a:rPr lang="en-US" dirty="0" smtClean="0"/>
              <a:t> (knowing how to think);  and </a:t>
            </a:r>
            <a:r>
              <a:rPr lang="en-US" dirty="0" smtClean="0">
                <a:effectLst>
                  <a:outerShdw blurRad="38100" dist="38100" dir="2700000" algn="tl">
                    <a:srgbClr val="000000">
                      <a:alpha val="43137"/>
                    </a:srgbClr>
                  </a:outerShdw>
                </a:effectLst>
              </a:rPr>
              <a:t>RESPONSIBILITY </a:t>
            </a:r>
            <a:r>
              <a:rPr lang="en-US" dirty="0" smtClean="0"/>
              <a:t>(knowing how to finish).</a:t>
            </a:r>
          </a:p>
          <a:p>
            <a:pPr>
              <a:lnSpc>
                <a:spcPct val="80000"/>
              </a:lnSpc>
              <a:spcBef>
                <a:spcPts val="197"/>
              </a:spcBef>
              <a:spcAft>
                <a:spcPts val="295"/>
              </a:spcAft>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1F3D1365-5E5E-4639-8E79-A2B7EBAFAAA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2</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4</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5</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15</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16</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17</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0D9F22A-2741-4CB2-8AEE-22D5A1D5CF10}" type="slidenum">
              <a:rPr lang="en-US"/>
              <a:pPr/>
              <a:t>18</a:t>
            </a:fld>
            <a:endParaRPr lang="en-US" dirty="0"/>
          </a:p>
        </p:txBody>
      </p:sp>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081FC8-3EA9-4922-A7A4-BD8071421C87}" type="slidenum">
              <a:rPr lang="en-US"/>
              <a:pPr/>
              <a:t>19</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52401"/>
            <a:ext cx="7772400" cy="838200"/>
          </a:xfrm>
          <a:prstGeom prst="rect">
            <a:avLst/>
          </a:prstGeom>
        </p:spPr>
        <p:txBody>
          <a:bodyPr/>
          <a:lstStyle>
            <a:lvl1pPr algn="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 y="1143000"/>
            <a:ext cx="6400800" cy="685800"/>
          </a:xfrm>
          <a:prstGeom prst="rect">
            <a:avLst/>
          </a:prstGeom>
        </p:spPr>
        <p:txBody>
          <a:bodyPr/>
          <a:lstStyle>
            <a:lvl1pPr marL="0" indent="0" algn="l">
              <a:buNone/>
              <a:defRPr b="1">
                <a:solidFill>
                  <a:srgbClr val="FF0000"/>
                </a:solidFill>
                <a:effectLst>
                  <a:outerShdw blurRad="38100" dist="38100" dir="2700000" algn="tl">
                    <a:srgbClr val="000000">
                      <a:alpha val="43137"/>
                    </a:srgbClr>
                  </a:outerShdw>
                </a:effectLst>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69FBA49E-9738-49F7-BD01-C73B19CB703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6AA97BF9-69A6-49D6-A1BF-CFCE2ED02B8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211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211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3D4BCE4-38A7-4B27-A7A8-3317F033E87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ADCBE2F8-B478-4A0A-9740-D671596D30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9113E7A7-BFF7-469C-97DE-60E0D5232B8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9290AD5B-E29E-4B9D-9C53-D4AC393D733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0DC1C24D-7BC6-4A2D-B122-F90E16A48D7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solidFill>
            <a:srgbClr val="FF0000"/>
          </a:solidFill>
        </p:spPr>
        <p:txBody>
          <a:bodyPr anchor="b"/>
          <a:lstStyle>
            <a:lvl1pPr marL="0" indent="0" algn="ctr">
              <a:buNone/>
              <a:defRPr sz="2000" b="1">
                <a:solidFill>
                  <a:srgbClr val="FFFF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1600"/>
            </a:lvl2pPr>
            <a:lvl3pPr>
              <a:defRPr sz="1200"/>
            </a:lvl3pPr>
            <a:lvl4pPr>
              <a:defRPr sz="800"/>
            </a:lvl4pPr>
            <a:lvl5pPr>
              <a:defRPr sz="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solidFill>
            <a:srgbClr val="FF0000"/>
          </a:solidFill>
        </p:spPr>
        <p:txBody>
          <a:bodyPr anchor="b"/>
          <a:lstStyle>
            <a:lvl1pPr marL="0" indent="0">
              <a:buNone/>
              <a:defRPr sz="2000" b="1">
                <a:solidFill>
                  <a:srgbClr val="FFFF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1600"/>
            </a:lvl2pPr>
            <a:lvl3pPr>
              <a:defRPr sz="1200"/>
            </a:lvl3pPr>
            <a:lvl4pPr>
              <a:defRPr sz="800"/>
            </a:lvl4pPr>
            <a:lvl5pPr>
              <a:defRPr sz="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a:spLocks noGrp="1" noChangeArrowheads="1"/>
          </p:cNvSpPr>
          <p:nvPr>
            <p:ph type="sldNum" sz="quarter" idx="10"/>
          </p:nvPr>
        </p:nvSpPr>
        <p:spPr>
          <a:ln/>
        </p:spPr>
        <p:txBody>
          <a:bodyPr/>
          <a:lstStyle>
            <a:lvl1pPr>
              <a:defRPr/>
            </a:lvl1pPr>
          </a:lstStyle>
          <a:p>
            <a:pPr>
              <a:defRPr/>
            </a:pPr>
            <a:fld id="{D519E9F3-6DC8-4047-8B87-93E71E9E5B24}" type="slidenum">
              <a:rPr lang="en-US"/>
              <a:pPr>
                <a:defRPr/>
              </a:pPr>
              <a:t>‹#›</a:t>
            </a:fld>
            <a:endParaRPr lang="en-US" dirty="0"/>
          </a:p>
        </p:txBody>
      </p:sp>
      <p:sp>
        <p:nvSpPr>
          <p:cNvPr id="8" name="Title 1"/>
          <p:cNvSpPr txBox="1">
            <a:spLocks/>
          </p:cNvSpPr>
          <p:nvPr userDrawn="1"/>
        </p:nvSpPr>
        <p:spPr bwMode="auto">
          <a:xfrm>
            <a:off x="457200" y="838200"/>
            <a:ext cx="8229600" cy="533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1" u="none" strike="noStrike" kern="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Calibri" pitchFamily="34" charset="0"/>
                <a:ea typeface="+mj-ea"/>
                <a:cs typeface="+mj-cs"/>
              </a:rPr>
              <a:t>Click to edit Master title style</a:t>
            </a:r>
            <a:endParaRPr kumimoji="0" lang="en-US" sz="2000" b="1" i="1"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Calibri" pitchFamily="34" charset="0"/>
              <a:ea typeface="+mj-ea"/>
              <a:cs typeface="+mj-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6F5A9CE2-14EF-42CF-9646-74A3BCE4C7F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831C5BE0-80B5-463F-9445-41DEBFAA937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C112D663-DF24-4289-8CCC-D683803F18C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jpe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cstate="screen">
            <a:lum/>
          </a:blip>
          <a:srcRect/>
          <a:stretch>
            <a:fillRect l="-5000" r="-5000"/>
          </a:stretch>
        </a:blipFill>
        <a:effectLst/>
      </p:bgPr>
    </p:bg>
    <p:spTree>
      <p:nvGrpSpPr>
        <p:cNvPr id="1" name=""/>
        <p:cNvGrpSpPr/>
        <p:nvPr/>
      </p:nvGrpSpPr>
      <p:grpSpPr>
        <a:xfrm>
          <a:off x="0" y="0"/>
          <a:ext cx="0" cy="0"/>
          <a:chOff x="0" y="0"/>
          <a:chExt cx="0" cy="0"/>
        </a:xfrm>
      </p:grpSpPr>
      <p:pic>
        <p:nvPicPr>
          <p:cNvPr id="7" name="Picture 6" descr="SPD Branding half sheet optimized.jpg"/>
          <p:cNvPicPr>
            <a:picLocks noChangeAspect="1"/>
          </p:cNvPicPr>
          <p:nvPr userDrawn="1"/>
        </p:nvPicPr>
        <p:blipFill>
          <a:blip r:embed="rId4" cstate="screen"/>
          <a:srcRect l="13726"/>
          <a:stretch>
            <a:fillRect/>
          </a:stretch>
        </p:blipFill>
        <p:spPr>
          <a:xfrm>
            <a:off x="0" y="0"/>
            <a:ext cx="9144000" cy="6858000"/>
          </a:xfrm>
          <a:prstGeom prst="rect">
            <a:avLst/>
          </a:prstGeom>
        </p:spPr>
      </p:pic>
      <p:sp>
        <p:nvSpPr>
          <p:cNvPr id="1033" name="Text Box 9"/>
          <p:cNvSpPr txBox="1">
            <a:spLocks noChangeArrowheads="1"/>
          </p:cNvSpPr>
          <p:nvPr/>
        </p:nvSpPr>
        <p:spPr bwMode="auto">
          <a:xfrm>
            <a:off x="152400" y="6248400"/>
            <a:ext cx="2971800" cy="338554"/>
          </a:xfrm>
          <a:prstGeom prst="rect">
            <a:avLst/>
          </a:prstGeom>
          <a:noFill/>
          <a:ln w="9525">
            <a:noFill/>
            <a:miter lim="800000"/>
            <a:headEnd/>
            <a:tailEnd/>
          </a:ln>
          <a:effectLst/>
        </p:spPr>
        <p:txBody>
          <a:bodyPr wrap="square">
            <a:spAutoFit/>
          </a:bodyPr>
          <a:lstStyle/>
          <a:p>
            <a:pPr>
              <a:defRPr/>
            </a:pPr>
            <a:r>
              <a:rPr lang="en-US" sz="1600" b="1" dirty="0">
                <a:effectLst/>
              </a:rPr>
              <a:t>US Army Corps of </a:t>
            </a:r>
            <a:r>
              <a:rPr lang="en-US" sz="1600" b="1" dirty="0" smtClean="0">
                <a:effectLst/>
              </a:rPr>
              <a:t>Engineers</a:t>
            </a:r>
            <a:endParaRPr lang="en-US" sz="1600" b="1" dirty="0">
              <a:effectLst/>
            </a:endParaRPr>
          </a:p>
        </p:txBody>
      </p:sp>
      <p:pic>
        <p:nvPicPr>
          <p:cNvPr id="13" name="Picture 12" descr="USACE_castle logo_vectorized.png"/>
          <p:cNvPicPr>
            <a:picLocks noChangeAspect="1"/>
          </p:cNvPicPr>
          <p:nvPr userDrawn="1"/>
        </p:nvPicPr>
        <p:blipFill>
          <a:blip r:embed="rId5" cstate="screen"/>
          <a:stretch>
            <a:fillRect/>
          </a:stretch>
        </p:blipFill>
        <p:spPr>
          <a:xfrm>
            <a:off x="228600" y="5638800"/>
            <a:ext cx="990600" cy="677594"/>
          </a:xfrm>
          <a:prstGeom prst="rect">
            <a:avLst/>
          </a:prstGeom>
        </p:spPr>
      </p:pic>
      <p:sp>
        <p:nvSpPr>
          <p:cNvPr id="8" name="TextBox 7"/>
          <p:cNvSpPr txBox="1"/>
          <p:nvPr userDrawn="1"/>
        </p:nvSpPr>
        <p:spPr>
          <a:xfrm>
            <a:off x="152400" y="6528375"/>
            <a:ext cx="1935145" cy="307777"/>
          </a:xfrm>
          <a:prstGeom prst="rect">
            <a:avLst/>
          </a:prstGeom>
          <a:noFill/>
        </p:spPr>
        <p:txBody>
          <a:bodyPr wrap="none" rtlCol="0">
            <a:spAutoFit/>
          </a:bodyPr>
          <a:lstStyle/>
          <a:p>
            <a:pPr algn="l"/>
            <a:r>
              <a:rPr lang="en-US" sz="1400" b="1" dirty="0" smtClean="0"/>
              <a:t>BUILDING STRONG</a:t>
            </a:r>
            <a:r>
              <a:rPr lang="en-US" sz="700" b="1" dirty="0" smtClean="0"/>
              <a:t>®</a:t>
            </a:r>
            <a:endParaRPr lang="en-US" sz="1800" b="1" spc="-100" baseline="0" dirty="0" smtClean="0"/>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rtl="0" eaLnBrk="1" fontAlgn="base" hangingPunct="1">
        <a:spcBef>
          <a:spcPct val="0"/>
        </a:spcBef>
        <a:spcAft>
          <a:spcPct val="0"/>
        </a:spcAft>
        <a:defRPr sz="3200" b="1" i="1">
          <a:solidFill>
            <a:schemeClr val="tx2"/>
          </a:solidFill>
          <a:effectLst>
            <a:outerShdw blurRad="38100" dist="38100" dir="2700000" algn="tl">
              <a:srgbClr val="000000">
                <a:alpha val="43137"/>
              </a:srgbClr>
            </a:outerShdw>
          </a:effectLst>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screen">
            <a:lum/>
          </a:blip>
          <a:srcRect/>
          <a:stretch>
            <a:fillRect l="-5000" r="-5000"/>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2051" name="Rectangle 3"/>
          <p:cNvSpPr>
            <a:spLocks noGrp="1" noChangeArrowheads="1"/>
          </p:cNvSpPr>
          <p:nvPr>
            <p:ph type="body" idx="1"/>
          </p:nvPr>
        </p:nvSpPr>
        <p:spPr bwMode="auto">
          <a:xfrm>
            <a:off x="457200" y="1600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 Second level</a:t>
            </a:r>
          </a:p>
          <a:p>
            <a:pPr lvl="2"/>
            <a:r>
              <a:rPr lang="en-US" dirty="0" smtClean="0"/>
              <a:t>Third level</a:t>
            </a:r>
          </a:p>
          <a:p>
            <a:pPr lvl="3"/>
            <a:r>
              <a:rPr lang="en-US" dirty="0" smtClean="0"/>
              <a:t>Fourth level</a:t>
            </a:r>
          </a:p>
          <a:p>
            <a:pPr lvl="4"/>
            <a:r>
              <a:rPr lang="en-US" dirty="0" smtClean="0"/>
              <a:t>Fifth level</a:t>
            </a:r>
          </a:p>
        </p:txBody>
      </p:sp>
      <p:sp>
        <p:nvSpPr>
          <p:cNvPr id="3078" name="Rectangle 6"/>
          <p:cNvSpPr>
            <a:spLocks noGrp="1" noChangeArrowheads="1"/>
          </p:cNvSpPr>
          <p:nvPr>
            <p:ph type="sldNum" sz="quarter" idx="4"/>
          </p:nvPr>
        </p:nvSpPr>
        <p:spPr bwMode="auto">
          <a:xfrm>
            <a:off x="36576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fld id="{5729EE23-856A-435A-847F-6493E779FA72}" type="slidenum">
              <a:rPr lang="en-US"/>
              <a:pPr>
                <a:defRPr/>
              </a:pPr>
              <a:t>‹#›</a:t>
            </a:fld>
            <a:endParaRPr lang="en-US"/>
          </a:p>
        </p:txBody>
      </p:sp>
      <p:pic>
        <p:nvPicPr>
          <p:cNvPr id="2053" name="Picture 8" descr="USACE_logo"/>
          <p:cNvPicPr>
            <a:picLocks noChangeAspect="1" noChangeArrowheads="1"/>
          </p:cNvPicPr>
          <p:nvPr/>
        </p:nvPicPr>
        <p:blipFill>
          <a:blip r:embed="rId14" cstate="screen"/>
          <a:srcRect/>
          <a:stretch>
            <a:fillRect/>
          </a:stretch>
        </p:blipFill>
        <p:spPr bwMode="auto">
          <a:xfrm>
            <a:off x="8080375" y="5881687"/>
            <a:ext cx="758825" cy="519113"/>
          </a:xfrm>
          <a:prstGeom prst="rect">
            <a:avLst/>
          </a:prstGeom>
          <a:noFill/>
          <a:ln w="9525">
            <a:noFill/>
            <a:miter lim="800000"/>
            <a:headEnd/>
            <a:tailEnd/>
          </a:ln>
        </p:spPr>
      </p:pic>
      <p:sp>
        <p:nvSpPr>
          <p:cNvPr id="3082" name="Line 10"/>
          <p:cNvSpPr>
            <a:spLocks noChangeShapeType="1"/>
          </p:cNvSpPr>
          <p:nvPr/>
        </p:nvSpPr>
        <p:spPr bwMode="auto">
          <a:xfrm flipH="1">
            <a:off x="457200" y="6324600"/>
            <a:ext cx="7467600" cy="0"/>
          </a:xfrm>
          <a:prstGeom prst="line">
            <a:avLst/>
          </a:prstGeom>
          <a:noFill/>
          <a:ln w="9525">
            <a:solidFill>
              <a:schemeClr val="tx1"/>
            </a:solidFill>
            <a:round/>
            <a:headEnd/>
            <a:tailEnd/>
          </a:ln>
          <a:effectLst/>
        </p:spPr>
        <p:txBody>
          <a:bodyPr/>
          <a:lstStyle/>
          <a:p>
            <a:pPr>
              <a:defRPr/>
            </a:pPr>
            <a:endParaRPr lang="en-US"/>
          </a:p>
        </p:txBody>
      </p:sp>
      <p:sp>
        <p:nvSpPr>
          <p:cNvPr id="8" name="TextBox 7"/>
          <p:cNvSpPr txBox="1"/>
          <p:nvPr userDrawn="1"/>
        </p:nvSpPr>
        <p:spPr>
          <a:xfrm>
            <a:off x="6480118" y="6380946"/>
            <a:ext cx="2435282" cy="477054"/>
          </a:xfrm>
          <a:prstGeom prst="rect">
            <a:avLst/>
          </a:prstGeom>
          <a:noFill/>
        </p:spPr>
        <p:txBody>
          <a:bodyPr wrap="none" rtlCol="0">
            <a:spAutoFit/>
          </a:bodyPr>
          <a:lstStyle/>
          <a:p>
            <a:pPr algn="r"/>
            <a:r>
              <a:rPr lang="en-US" sz="1400" b="1" dirty="0" smtClean="0"/>
              <a:t>BUILDING STRONG</a:t>
            </a:r>
            <a:r>
              <a:rPr lang="en-US" sz="700" b="1" dirty="0" smtClean="0"/>
              <a:t>®</a:t>
            </a:r>
            <a:endParaRPr lang="en-US" sz="1800" b="1" spc="-100" baseline="0" dirty="0" smtClean="0"/>
          </a:p>
          <a:p>
            <a:pPr algn="r"/>
            <a:r>
              <a:rPr lang="en-US" sz="1100" b="1" i="1" spc="-50" baseline="0" dirty="0" smtClean="0"/>
              <a:t>on the Cornerstone of the Southwest</a:t>
            </a:r>
            <a:endParaRPr lang="en-US" sz="1100" b="1" i="1" spc="-50" baseline="0"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3600" b="1">
          <a:solidFill>
            <a:schemeClr val="tx2"/>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Font typeface="Arial" pitchFamily="34" charset="0"/>
        <a:buChar char="•"/>
        <a:defRPr sz="2000" b="1">
          <a:solidFill>
            <a:schemeClr val="tx1"/>
          </a:solidFill>
          <a:effectLst>
            <a:outerShdw blurRad="38100" dist="38100" dir="2700000" algn="tl">
              <a:srgbClr val="000000">
                <a:alpha val="43137"/>
              </a:srgbClr>
            </a:outerShdw>
          </a:effectLst>
          <a:latin typeface="+mn-lt"/>
          <a:ea typeface="+mn-ea"/>
          <a:cs typeface="+mn-cs"/>
        </a:defRPr>
      </a:lvl1pPr>
      <a:lvl2pPr marL="742950" indent="-285750" algn="l" rtl="0" eaLnBrk="1" fontAlgn="base" hangingPunct="1">
        <a:spcBef>
          <a:spcPct val="20000"/>
        </a:spcBef>
        <a:spcAft>
          <a:spcPct val="0"/>
        </a:spcAft>
        <a:buSzPct val="75000"/>
        <a:buFont typeface="Wingdings" pitchFamily="2" charset="2"/>
        <a:buChar char="Ø"/>
        <a:defRPr sz="1600" b="1">
          <a:solidFill>
            <a:schemeClr val="tx1"/>
          </a:solidFill>
          <a:effectLst>
            <a:outerShdw blurRad="38100" dist="38100" dir="2700000" algn="tl">
              <a:srgbClr val="000000">
                <a:alpha val="43137"/>
              </a:srgbClr>
            </a:outerShdw>
          </a:effectLst>
          <a:latin typeface="+mn-lt"/>
        </a:defRPr>
      </a:lvl2pPr>
      <a:lvl3pPr marL="1143000" indent="-228600" algn="l" rtl="0" eaLnBrk="1" fontAlgn="base" hangingPunct="1">
        <a:spcBef>
          <a:spcPct val="20000"/>
        </a:spcBef>
        <a:spcAft>
          <a:spcPct val="0"/>
        </a:spcAft>
        <a:buFont typeface="Wingdings" pitchFamily="2" charset="2"/>
        <a:buChar char="ü"/>
        <a:defRPr sz="1400" b="1">
          <a:solidFill>
            <a:schemeClr val="tx1"/>
          </a:solidFill>
          <a:effectLst>
            <a:outerShdw blurRad="38100" dist="38100" dir="2700000" algn="tl">
              <a:srgbClr val="000000">
                <a:alpha val="43137"/>
              </a:srgbClr>
            </a:outerShdw>
          </a:effectLst>
          <a:latin typeface="+mn-lt"/>
        </a:defRPr>
      </a:lvl3pPr>
      <a:lvl4pPr marL="1600200" indent="-228600" algn="l" rtl="0" eaLnBrk="1" fontAlgn="base" hangingPunct="1">
        <a:spcBef>
          <a:spcPct val="20000"/>
        </a:spcBef>
        <a:spcAft>
          <a:spcPct val="0"/>
        </a:spcAft>
        <a:buSzPct val="75000"/>
        <a:buFont typeface="Wingdings" pitchFamily="2" charset="2"/>
        <a:buChar char="§"/>
        <a:defRPr sz="1200" b="1">
          <a:solidFill>
            <a:schemeClr val="tx1"/>
          </a:solidFill>
          <a:effectLst>
            <a:outerShdw blurRad="38100" dist="38100" dir="2700000" algn="tl">
              <a:srgbClr val="000000">
                <a:alpha val="43137"/>
              </a:srgbClr>
            </a:outerShdw>
          </a:effectLst>
          <a:latin typeface="+mn-lt"/>
        </a:defRPr>
      </a:lvl4pPr>
      <a:lvl5pPr marL="2057400" indent="-228600" algn="l" rtl="0" eaLnBrk="1" fontAlgn="base" hangingPunct="1">
        <a:spcBef>
          <a:spcPct val="20000"/>
        </a:spcBef>
        <a:spcAft>
          <a:spcPct val="0"/>
        </a:spcAft>
        <a:buSzPct val="50000"/>
        <a:buFont typeface="Wingdings" pitchFamily="2" charset="2"/>
        <a:buChar char="¡"/>
        <a:defRPr sz="800" b="1">
          <a:solidFill>
            <a:schemeClr val="tx1"/>
          </a:solidFill>
          <a:effectLst>
            <a:outerShdw blurRad="38100" dist="38100" dir="2700000" algn="tl">
              <a:srgbClr val="000000">
                <a:alpha val="43137"/>
              </a:srgbClr>
            </a:outerShdw>
          </a:effectLst>
          <a:latin typeface="+mn-lt"/>
        </a:defRPr>
      </a:lvl5pPr>
      <a:lvl6pPr marL="25146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SzPct val="5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ctrTitle"/>
          </p:nvPr>
        </p:nvSpPr>
        <p:spPr>
          <a:xfrm>
            <a:off x="152400" y="152400"/>
            <a:ext cx="7772400" cy="1219199"/>
          </a:xfrm>
        </p:spPr>
        <p:txBody>
          <a:bodyPr/>
          <a:lstStyle/>
          <a:p>
            <a:r>
              <a:rPr lang="en-US" dirty="0" smtClean="0">
                <a:effectLst>
                  <a:outerShdw blurRad="38100" dist="38100" dir="2700000" algn="tl">
                    <a:srgbClr val="C0C0C0"/>
                  </a:outerShdw>
                </a:effectLst>
              </a:rPr>
              <a:t>South Pacific Division </a:t>
            </a:r>
            <a:br>
              <a:rPr lang="en-US" dirty="0" smtClean="0">
                <a:effectLst>
                  <a:outerShdw blurRad="38100" dist="38100" dir="2700000" algn="tl">
                    <a:srgbClr val="C0C0C0"/>
                  </a:outerShdw>
                </a:effectLst>
              </a:rPr>
            </a:br>
            <a:r>
              <a:rPr lang="en-US" dirty="0" smtClean="0"/>
              <a:t/>
            </a:r>
            <a:br>
              <a:rPr lang="en-US" dirty="0" smtClean="0"/>
            </a:br>
            <a:endParaRPr lang="en-US" dirty="0"/>
          </a:p>
        </p:txBody>
      </p:sp>
      <p:sp>
        <p:nvSpPr>
          <p:cNvPr id="8" name="Text Box 4"/>
          <p:cNvSpPr txBox="1">
            <a:spLocks noChangeArrowheads="1"/>
          </p:cNvSpPr>
          <p:nvPr/>
        </p:nvSpPr>
        <p:spPr bwMode="auto">
          <a:xfrm>
            <a:off x="152400" y="3733800"/>
            <a:ext cx="4095750" cy="1169551"/>
          </a:xfrm>
          <a:prstGeom prst="rect">
            <a:avLst/>
          </a:prstGeom>
          <a:noFill/>
          <a:ln w="9525">
            <a:noFill/>
            <a:miter lim="800000"/>
            <a:headEnd/>
            <a:tailEnd/>
          </a:ln>
          <a:effectLst/>
        </p:spPr>
        <p:txBody>
          <a:bodyPr>
            <a:spAutoFit/>
          </a:bodyPr>
          <a:lstStyle/>
          <a:p>
            <a:pPr>
              <a:defRPr/>
            </a:pPr>
            <a:r>
              <a:rPr lang="en-US" sz="1400" b="1" dirty="0" smtClean="0">
                <a:effectLst>
                  <a:outerShdw blurRad="38100" dist="38100" dir="2700000" algn="tl">
                    <a:srgbClr val="000000">
                      <a:alpha val="43137"/>
                    </a:srgbClr>
                  </a:outerShdw>
                </a:effectLst>
              </a:rPr>
              <a:t>August 2012</a:t>
            </a:r>
          </a:p>
          <a:p>
            <a:pPr>
              <a:defRPr/>
            </a:pPr>
            <a:endParaRPr lang="en-US" sz="1400" b="1" dirty="0" smtClean="0">
              <a:effectLst>
                <a:outerShdw blurRad="38100" dist="38100" dir="2700000" algn="tl">
                  <a:srgbClr val="000000">
                    <a:alpha val="43137"/>
                  </a:srgbClr>
                </a:outerShdw>
              </a:effectLst>
            </a:endParaRPr>
          </a:p>
          <a:p>
            <a:pPr>
              <a:defRPr/>
            </a:pPr>
            <a:endParaRPr lang="en-US" sz="1400" b="1" dirty="0" smtClean="0">
              <a:effectLst>
                <a:outerShdw blurRad="38100" dist="38100" dir="2700000" algn="tl">
                  <a:srgbClr val="000000">
                    <a:alpha val="43137"/>
                  </a:srgbClr>
                </a:outerShdw>
              </a:effectLst>
            </a:endParaRPr>
          </a:p>
          <a:p>
            <a:pPr>
              <a:defRPr/>
            </a:pPr>
            <a:r>
              <a:rPr lang="en-US" sz="1400" b="1" dirty="0" smtClean="0">
                <a:effectLst>
                  <a:outerShdw blurRad="38100" dist="38100" dir="2700000" algn="tl">
                    <a:srgbClr val="000000">
                      <a:alpha val="43137"/>
                    </a:srgbClr>
                  </a:outerShdw>
                </a:effectLst>
              </a:rPr>
              <a:t>(12505.4-SPD – An attachment to</a:t>
            </a:r>
          </a:p>
          <a:p>
            <a:pPr>
              <a:defRPr/>
            </a:pPr>
            <a:r>
              <a:rPr lang="en-US" sz="1400" b="1" dirty="0" smtClean="0">
                <a:effectLst>
                  <a:outerShdw blurRad="38100" dist="38100" dir="2700000" algn="tl">
                    <a:srgbClr val="000000">
                      <a:alpha val="43137"/>
                    </a:srgbClr>
                  </a:outerShdw>
                </a:effectLst>
              </a:rPr>
              <a:t>12505-SPD – Current to 8/09/2012)</a:t>
            </a:r>
            <a:endParaRPr lang="en-US" sz="1400" b="1" dirty="0" smtClean="0"/>
          </a:p>
        </p:txBody>
      </p:sp>
      <p:sp>
        <p:nvSpPr>
          <p:cNvPr id="9" name="Subtitle 8"/>
          <p:cNvSpPr>
            <a:spLocks noGrp="1"/>
          </p:cNvSpPr>
          <p:nvPr>
            <p:ph type="subTitle" idx="1"/>
          </p:nvPr>
        </p:nvSpPr>
        <p:spPr>
          <a:xfrm>
            <a:off x="0" y="1219200"/>
            <a:ext cx="8991600" cy="1905000"/>
          </a:xfrm>
        </p:spPr>
        <p:txBody>
          <a:bodyPr/>
          <a:lstStyle/>
          <a:p>
            <a:r>
              <a:rPr lang="en-US" sz="2400" dirty="0" smtClean="0"/>
              <a:t>Uniform Performance Standards for </a:t>
            </a:r>
          </a:p>
          <a:p>
            <a:r>
              <a:rPr lang="en-US" sz="2400" dirty="0" smtClean="0"/>
              <a:t>Compensatory Mitigation Requirements</a:t>
            </a:r>
            <a:endParaRPr lang="en-US" sz="1900" i="1" dirty="0">
              <a:solidFill>
                <a:srgbClr val="CC0000"/>
              </a:solidFill>
              <a:effectLst>
                <a:outerShdw blurRad="38100" dist="38100" dir="2700000" algn="tl">
                  <a:srgbClr val="C0C0C0"/>
                </a:outerShdw>
              </a:effectLst>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2800" dirty="0" smtClean="0"/>
              <a:t>Attachment 2: </a:t>
            </a:r>
            <a:r>
              <a:rPr lang="en-US" sz="3200" dirty="0" smtClean="0"/>
              <a:t>UPS Worksheet</a:t>
            </a:r>
            <a:endParaRPr lang="en-US" sz="3200" dirty="0"/>
          </a:p>
        </p:txBody>
      </p:sp>
      <p:pic>
        <p:nvPicPr>
          <p:cNvPr id="5" name="Content Placeholder 4" descr="1.jpg"/>
          <p:cNvPicPr>
            <a:picLocks noGrp="1" noChangeAspect="1"/>
          </p:cNvPicPr>
          <p:nvPr>
            <p:ph idx="1"/>
          </p:nvPr>
        </p:nvPicPr>
        <p:blipFill>
          <a:blip r:embed="rId2" cstate="print"/>
          <a:stretch>
            <a:fillRect/>
          </a:stretch>
        </p:blipFill>
        <p:spPr>
          <a:xfrm>
            <a:off x="838200" y="685800"/>
            <a:ext cx="7100047" cy="5486400"/>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z="2800" dirty="0" smtClean="0"/>
              <a:t>Attachment 2: </a:t>
            </a:r>
            <a:r>
              <a:rPr lang="en-US" sz="3200" dirty="0" smtClean="0"/>
              <a:t>UPS Worksheet</a:t>
            </a:r>
            <a:endParaRPr lang="en-US" sz="3200" dirty="0"/>
          </a:p>
        </p:txBody>
      </p:sp>
      <p:pic>
        <p:nvPicPr>
          <p:cNvPr id="6" name="Content Placeholder 5" descr="2.jpg"/>
          <p:cNvPicPr>
            <a:picLocks noGrp="1" noChangeAspect="1"/>
          </p:cNvPicPr>
          <p:nvPr>
            <p:ph idx="1"/>
          </p:nvPr>
        </p:nvPicPr>
        <p:blipFill>
          <a:blip r:embed="rId2" cstate="print"/>
          <a:stretch>
            <a:fillRect/>
          </a:stretch>
        </p:blipFill>
        <p:spPr>
          <a:xfrm>
            <a:off x="838200" y="762000"/>
            <a:ext cx="7086600" cy="5476009"/>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lstStyle/>
          <a:p>
            <a:r>
              <a:rPr lang="en-US" sz="3200" b="1" dirty="0" smtClean="0"/>
              <a:t>Attachment 3: Examples</a:t>
            </a:r>
            <a:endParaRPr lang="en-US" sz="3200" dirty="0"/>
          </a:p>
        </p:txBody>
      </p:sp>
      <p:sp>
        <p:nvSpPr>
          <p:cNvPr id="4" name="Slide Number Placeholder 3"/>
          <p:cNvSpPr>
            <a:spLocks noGrp="1"/>
          </p:cNvSpPr>
          <p:nvPr>
            <p:ph type="sldNum" sz="quarter" idx="10"/>
          </p:nvPr>
        </p:nvSpPr>
        <p:spPr/>
        <p:txBody>
          <a:bodyPr/>
          <a:lstStyle/>
          <a:p>
            <a:fld id="{A54F3603-85C0-4666-8025-5E00B41E72B9}" type="slidenum">
              <a:rPr lang="en-US" smtClean="0"/>
              <a:pPr/>
              <a:t>12</a:t>
            </a:fld>
            <a:endParaRPr lang="en-US"/>
          </a:p>
        </p:txBody>
      </p:sp>
      <p:sp>
        <p:nvSpPr>
          <p:cNvPr id="5" name="Content Placeholder 4"/>
          <p:cNvSpPr>
            <a:spLocks noGrp="1"/>
          </p:cNvSpPr>
          <p:nvPr>
            <p:ph idx="1"/>
          </p:nvPr>
        </p:nvSpPr>
        <p:spPr/>
        <p:txBody>
          <a:bodyPr/>
          <a:lstStyle/>
          <a:p>
            <a:r>
              <a:rPr lang="en-US" b="0" dirty="0" smtClean="0">
                <a:effectLst/>
              </a:rPr>
              <a:t>Establishment of southern willow scrub riparian habitat</a:t>
            </a:r>
          </a:p>
          <a:p>
            <a:endParaRPr lang="en-US" b="0" dirty="0" smtClean="0">
              <a:effectLst/>
            </a:endParaRPr>
          </a:p>
          <a:p>
            <a:r>
              <a:rPr lang="en-US" b="0" dirty="0" smtClean="0">
                <a:effectLst/>
              </a:rPr>
              <a:t>Re-establishment of </a:t>
            </a:r>
            <a:r>
              <a:rPr lang="en-US" b="0" dirty="0" err="1" smtClean="0">
                <a:effectLst/>
              </a:rPr>
              <a:t>depressional</a:t>
            </a:r>
            <a:r>
              <a:rPr lang="en-US" b="0" dirty="0" smtClean="0">
                <a:effectLst/>
              </a:rPr>
              <a:t> wetlands and associated swales</a:t>
            </a:r>
          </a:p>
          <a:p>
            <a:endParaRPr lang="en-US" b="0" dirty="0" smtClean="0">
              <a:effectLst/>
            </a:endParaRPr>
          </a:p>
          <a:p>
            <a:r>
              <a:rPr lang="en-US" b="0" dirty="0" smtClean="0">
                <a:effectLst/>
              </a:rPr>
              <a:t>Restoration of historic salt marsh habitat</a:t>
            </a:r>
          </a:p>
          <a:p>
            <a:pPr lvl="1"/>
            <a:endParaRPr lang="en-US" b="0" dirty="0" smtClean="0">
              <a:effectLst/>
            </a:endParaRPr>
          </a:p>
          <a:p>
            <a:endParaRPr lang="en-US" b="0" dirty="0">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Example 2: Re-establishment of </a:t>
            </a:r>
            <a:r>
              <a:rPr lang="en-US" sz="2800" dirty="0" err="1" smtClean="0"/>
              <a:t>depressional</a:t>
            </a:r>
            <a:r>
              <a:rPr lang="en-US" sz="2800" dirty="0" smtClean="0"/>
              <a:t> wetlands and associated swales (page 1)</a:t>
            </a:r>
            <a:endParaRPr lang="en-US" sz="2800" dirty="0"/>
          </a:p>
        </p:txBody>
      </p:sp>
      <p:pic>
        <p:nvPicPr>
          <p:cNvPr id="2051" name="Picture 3"/>
          <p:cNvPicPr>
            <a:picLocks noChangeAspect="1" noChangeArrowheads="1"/>
          </p:cNvPicPr>
          <p:nvPr/>
        </p:nvPicPr>
        <p:blipFill>
          <a:blip r:embed="rId2" cstate="print"/>
          <a:srcRect/>
          <a:stretch>
            <a:fillRect/>
          </a:stretch>
        </p:blipFill>
        <p:spPr bwMode="auto">
          <a:xfrm>
            <a:off x="457200" y="1295400"/>
            <a:ext cx="8020050" cy="4921761"/>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Example 2: Re-establishment of </a:t>
            </a:r>
            <a:r>
              <a:rPr lang="en-US" sz="2800" dirty="0" err="1" smtClean="0"/>
              <a:t>depressional</a:t>
            </a:r>
            <a:r>
              <a:rPr lang="en-US" sz="2800" dirty="0" smtClean="0"/>
              <a:t> wetlands and associated swales (page 2)</a:t>
            </a:r>
            <a:endParaRPr lang="en-US" sz="2800" dirty="0"/>
          </a:p>
        </p:txBody>
      </p:sp>
      <p:pic>
        <p:nvPicPr>
          <p:cNvPr id="3074" name="Picture 2"/>
          <p:cNvPicPr>
            <a:picLocks noChangeAspect="1" noChangeArrowheads="1"/>
          </p:cNvPicPr>
          <p:nvPr/>
        </p:nvPicPr>
        <p:blipFill>
          <a:blip r:embed="rId2" cstate="print"/>
          <a:srcRect/>
          <a:stretch>
            <a:fillRect/>
          </a:stretch>
        </p:blipFill>
        <p:spPr bwMode="auto">
          <a:xfrm>
            <a:off x="457200" y="1371600"/>
            <a:ext cx="8153400" cy="412723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15</a:t>
            </a:fld>
            <a:endParaRPr lang="en-US" dirty="0"/>
          </a:p>
        </p:txBody>
      </p:sp>
      <p:sp>
        <p:nvSpPr>
          <p:cNvPr id="159746" name="Rectangle 2"/>
          <p:cNvSpPr>
            <a:spLocks noGrp="1" noChangeArrowheads="1"/>
          </p:cNvSpPr>
          <p:nvPr>
            <p:ph type="title"/>
          </p:nvPr>
        </p:nvSpPr>
        <p:spPr/>
        <p:txBody>
          <a:bodyPr/>
          <a:lstStyle/>
          <a:p>
            <a:r>
              <a:rPr lang="en-US" dirty="0" smtClean="0"/>
              <a:t>Frequently Asked Questions (FAQ)</a:t>
            </a:r>
            <a:endParaRPr lang="en-US" dirty="0"/>
          </a:p>
        </p:txBody>
      </p:sp>
      <p:sp>
        <p:nvSpPr>
          <p:cNvPr id="159747" name="Rectangle 3"/>
          <p:cNvSpPr>
            <a:spLocks noGrp="1" noChangeArrowheads="1"/>
          </p:cNvSpPr>
          <p:nvPr>
            <p:ph type="body" idx="1"/>
          </p:nvPr>
        </p:nvSpPr>
        <p:spPr>
          <a:xfrm>
            <a:off x="381000" y="1295400"/>
            <a:ext cx="8229600" cy="4876800"/>
          </a:xfrm>
        </p:spPr>
        <p:txBody>
          <a:bodyPr/>
          <a:lstStyle/>
          <a:p>
            <a:pPr marL="590550" indent="-533400">
              <a:lnSpc>
                <a:spcPct val="80000"/>
              </a:lnSpc>
            </a:pPr>
            <a:r>
              <a:rPr lang="en-US" sz="1800" dirty="0" smtClean="0">
                <a:effectLst/>
              </a:rPr>
              <a:t>Q1: Do I have to complete the UPS worksheet for all my Regulatory projects?</a:t>
            </a:r>
          </a:p>
          <a:p>
            <a:pPr marL="990600" lvl="1" indent="-533400">
              <a:lnSpc>
                <a:spcPct val="80000"/>
              </a:lnSpc>
            </a:pPr>
            <a:endParaRPr lang="en-US" dirty="0" smtClean="0">
              <a:effectLst/>
            </a:endParaRPr>
          </a:p>
          <a:p>
            <a:pPr marL="990600" lvl="1" indent="-533400">
              <a:lnSpc>
                <a:spcPct val="80000"/>
              </a:lnSpc>
            </a:pPr>
            <a:r>
              <a:rPr lang="en-US" sz="1400" b="0" dirty="0" smtClean="0">
                <a:effectLst/>
              </a:rPr>
              <a:t>A: Completing the UPS worksheet is an SPD requirement for any project requiring compensatory mitigation (</a:t>
            </a:r>
            <a:r>
              <a:rPr lang="en-US" sz="1400" b="0" dirty="0" err="1" smtClean="0">
                <a:effectLst/>
              </a:rPr>
              <a:t>Permittee</a:t>
            </a:r>
            <a:r>
              <a:rPr lang="en-US" sz="1400" b="0" dirty="0" smtClean="0">
                <a:effectLst/>
              </a:rPr>
              <a:t>-responsible), as well as for the development of mitigation banks and in lieu fee programs.</a:t>
            </a:r>
          </a:p>
          <a:p>
            <a:pPr marL="990600" lvl="1" indent="-533400">
              <a:lnSpc>
                <a:spcPct val="80000"/>
              </a:lnSpc>
            </a:pPr>
            <a:endParaRPr lang="en-US" dirty="0" smtClean="0">
              <a:effectLst/>
            </a:endParaRPr>
          </a:p>
          <a:p>
            <a:pPr marL="590550" indent="-533400">
              <a:lnSpc>
                <a:spcPct val="80000"/>
              </a:lnSpc>
            </a:pPr>
            <a:r>
              <a:rPr lang="en-US" sz="1800" dirty="0" smtClean="0">
                <a:effectLst/>
              </a:rPr>
              <a:t>Q2: If multi-agency performance standards have been established in my area for a particular habitat type, do I still need to use this procedure instead?  </a:t>
            </a:r>
          </a:p>
          <a:p>
            <a:pPr marL="990600" lvl="1" indent="-533400">
              <a:lnSpc>
                <a:spcPct val="80000"/>
              </a:lnSpc>
            </a:pPr>
            <a:endParaRPr lang="en-US" sz="1400" b="0" dirty="0" smtClean="0">
              <a:effectLst/>
            </a:endParaRPr>
          </a:p>
          <a:p>
            <a:pPr marL="990600" lvl="1" indent="-533400">
              <a:lnSpc>
                <a:spcPct val="80000"/>
              </a:lnSpc>
            </a:pPr>
            <a:r>
              <a:rPr lang="en-US" sz="1400" b="0" dirty="0" smtClean="0">
                <a:effectLst/>
              </a:rPr>
              <a:t>A: Yes, the UPS worksheet should be completed and stored as part of the administrative record, but you </a:t>
            </a:r>
            <a:r>
              <a:rPr lang="en-US" sz="1400" b="0" u="sng" dirty="0" smtClean="0">
                <a:effectLst/>
              </a:rPr>
              <a:t>can</a:t>
            </a:r>
            <a:r>
              <a:rPr lang="en-US" sz="1400" b="0" dirty="0" smtClean="0">
                <a:effectLst/>
              </a:rPr>
              <a:t> continue to use the multi-agency performance standards.</a:t>
            </a:r>
          </a:p>
          <a:p>
            <a:pPr marL="590550" indent="-533400">
              <a:lnSpc>
                <a:spcPct val="80000"/>
              </a:lnSpc>
            </a:pPr>
            <a:endParaRPr lang="en-US" dirty="0" smtClean="0">
              <a:effectLst/>
            </a:endParaRPr>
          </a:p>
          <a:p>
            <a:pPr marL="590550" indent="-533400">
              <a:lnSpc>
                <a:spcPct val="80000"/>
              </a:lnSpc>
            </a:pPr>
            <a:r>
              <a:rPr lang="en-US" sz="1800" dirty="0" smtClean="0">
                <a:effectLst/>
              </a:rPr>
              <a:t>Q3:  How should the UPS worksheet be included in the administrative record?</a:t>
            </a:r>
            <a:endParaRPr lang="en-US" sz="2400" dirty="0" smtClean="0"/>
          </a:p>
          <a:p>
            <a:pPr marL="590550" indent="-533400">
              <a:lnSpc>
                <a:spcPct val="80000"/>
              </a:lnSpc>
            </a:pPr>
            <a:endParaRPr lang="en-US" sz="1400" dirty="0" smtClean="0"/>
          </a:p>
          <a:p>
            <a:pPr marL="990600" lvl="1" indent="-533400">
              <a:lnSpc>
                <a:spcPct val="80000"/>
              </a:lnSpc>
            </a:pPr>
            <a:r>
              <a:rPr lang="en-US" sz="1400" b="0" dirty="0" smtClean="0">
                <a:effectLst/>
              </a:rPr>
              <a:t>A: The final worksheet must be included in the final mitigation plan, and/or as an attachment to and by special condition in the permit/final verification letter (the preference is for the worksheet to be included in both).</a:t>
            </a:r>
          </a:p>
          <a:p>
            <a:pPr marL="590550" indent="-533400">
              <a:lnSpc>
                <a:spcPct val="80000"/>
              </a:lnSpc>
            </a:pPr>
            <a:endParaRPr lang="en-US" sz="1800" dirty="0" smtClean="0">
              <a:effectLst/>
            </a:endParaRPr>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16</a:t>
            </a:fld>
            <a:endParaRPr lang="en-US" dirty="0"/>
          </a:p>
        </p:txBody>
      </p:sp>
      <p:sp>
        <p:nvSpPr>
          <p:cNvPr id="159746" name="Rectangle 2"/>
          <p:cNvSpPr>
            <a:spLocks noGrp="1" noChangeArrowheads="1"/>
          </p:cNvSpPr>
          <p:nvPr>
            <p:ph type="title"/>
          </p:nvPr>
        </p:nvSpPr>
        <p:spPr/>
        <p:txBody>
          <a:bodyPr/>
          <a:lstStyle/>
          <a:p>
            <a:r>
              <a:rPr lang="en-US" dirty="0" smtClean="0"/>
              <a:t>FAQs (continued)</a:t>
            </a:r>
            <a:endParaRPr lang="en-US" dirty="0"/>
          </a:p>
        </p:txBody>
      </p:sp>
      <p:sp>
        <p:nvSpPr>
          <p:cNvPr id="159747" name="Rectangle 3"/>
          <p:cNvSpPr>
            <a:spLocks noGrp="1" noChangeArrowheads="1"/>
          </p:cNvSpPr>
          <p:nvPr>
            <p:ph type="body" idx="1"/>
          </p:nvPr>
        </p:nvSpPr>
        <p:spPr>
          <a:xfrm>
            <a:off x="381000" y="1295400"/>
            <a:ext cx="8229600" cy="4876800"/>
          </a:xfrm>
        </p:spPr>
        <p:txBody>
          <a:bodyPr/>
          <a:lstStyle/>
          <a:p>
            <a:pPr marL="590550" indent="-533400">
              <a:lnSpc>
                <a:spcPct val="80000"/>
              </a:lnSpc>
            </a:pPr>
            <a:r>
              <a:rPr lang="en-US" sz="1600" dirty="0" smtClean="0">
                <a:effectLst/>
              </a:rPr>
              <a:t>Q4: The table includes a large number of performance standards.  Am I required to use all of them?</a:t>
            </a:r>
          </a:p>
          <a:p>
            <a:pPr marL="590550" indent="-533400">
              <a:lnSpc>
                <a:spcPct val="80000"/>
              </a:lnSpc>
            </a:pPr>
            <a:endParaRPr lang="en-US" sz="1600" dirty="0" smtClean="0">
              <a:effectLst/>
            </a:endParaRPr>
          </a:p>
          <a:p>
            <a:pPr marL="990600" lvl="1" indent="-533400">
              <a:lnSpc>
                <a:spcPct val="80000"/>
              </a:lnSpc>
            </a:pPr>
            <a:r>
              <a:rPr lang="en-US" sz="1200" b="0" dirty="0" smtClean="0">
                <a:effectLst/>
              </a:rPr>
              <a:t>A: Use as appropriate.  As stated in part 7.3.6: “The PM will select all applicable performance standard categories (hydrologic, physical, fauna, flora, water quality (ecological).   While some performance standard categories may not be applicable to all aquatic resource types and/or mitigation types, </a:t>
            </a:r>
            <a:r>
              <a:rPr lang="en-US" sz="1200" b="0" u="sng" dirty="0" smtClean="0">
                <a:effectLst/>
              </a:rPr>
              <a:t>in general, project managers should strongly consider selecting all categories</a:t>
            </a:r>
            <a:r>
              <a:rPr lang="en-US" sz="1200" b="0" dirty="0" smtClean="0">
                <a:effectLst/>
              </a:rPr>
              <a:t> (except for water quality which should be selected when specific water quality concerns are present), </a:t>
            </a:r>
            <a:r>
              <a:rPr lang="en-US" sz="1200" b="0" u="sng" dirty="0" smtClean="0">
                <a:effectLst/>
              </a:rPr>
              <a:t>with the exception of cases where the mitigation type is to be enhancement</a:t>
            </a:r>
            <a:r>
              <a:rPr lang="en-US" sz="1200" b="0" dirty="0" smtClean="0">
                <a:effectLst/>
              </a:rPr>
              <a:t>, as enhancement by definition only increases one or a few functions.  For re-establishment, establishment, and rehabilitation, selection of all performance standard categories will ensure that functional lift is measured across the full range of functions.”</a:t>
            </a:r>
          </a:p>
          <a:p>
            <a:pPr marL="590550" indent="-533400">
              <a:lnSpc>
                <a:spcPct val="80000"/>
              </a:lnSpc>
            </a:pPr>
            <a:endParaRPr lang="en-US" sz="1600" dirty="0" smtClean="0">
              <a:effectLst/>
            </a:endParaRPr>
          </a:p>
          <a:p>
            <a:pPr marL="590550" indent="-533400">
              <a:lnSpc>
                <a:spcPct val="80000"/>
              </a:lnSpc>
            </a:pPr>
            <a:r>
              <a:rPr lang="en-US" sz="1600" dirty="0" smtClean="0">
                <a:effectLst/>
              </a:rPr>
              <a:t>Q5: The uniform performance standards don’t apply to my watershed/habitat type/</a:t>
            </a:r>
            <a:r>
              <a:rPr lang="en-US" sz="1600" dirty="0" err="1" smtClean="0">
                <a:effectLst/>
              </a:rPr>
              <a:t>ecoregion</a:t>
            </a:r>
            <a:r>
              <a:rPr lang="en-US" sz="1600" dirty="0" smtClean="0">
                <a:effectLst/>
              </a:rPr>
              <a:t>- what should I do?</a:t>
            </a:r>
          </a:p>
          <a:p>
            <a:pPr marL="990600" lvl="1" indent="-533400">
              <a:lnSpc>
                <a:spcPct val="80000"/>
              </a:lnSpc>
              <a:buFont typeface="Arial" pitchFamily="34" charset="0"/>
              <a:buChar char="•"/>
            </a:pPr>
            <a:endParaRPr lang="en-US" sz="1400" b="0" dirty="0" smtClean="0">
              <a:effectLst/>
            </a:endParaRPr>
          </a:p>
          <a:p>
            <a:pPr marL="990600" lvl="1" indent="-533400">
              <a:lnSpc>
                <a:spcPct val="80000"/>
              </a:lnSpc>
            </a:pPr>
            <a:r>
              <a:rPr lang="en-US" sz="1200" b="0" dirty="0" smtClean="0">
                <a:effectLst/>
              </a:rPr>
              <a:t>A: If more applicable, scientifically-based performance standards and/or targets are available for habitats in your area, these can be used. However, from part 7.3.7 of the procedure: “The PM may deviate from the performance standards and targets contained in the SPD Uniform Performance Standards Table (attachment 12505.1); however, alternative performance standards must be both measurable and enforceable.  If in doubt, a project manager should consult his/her supervisor, a senior project manager, or any member of the uniform performance standards PDT.”</a:t>
            </a:r>
            <a:endParaRPr lang="en-US" sz="2800" b="0" dirty="0" smtClean="0">
              <a:effectLst/>
            </a:endParaRPr>
          </a:p>
          <a:p>
            <a:pPr marL="590550" indent="-533400">
              <a:lnSpc>
                <a:spcPct val="80000"/>
              </a:lnSpc>
            </a:pPr>
            <a:endParaRPr lang="en-US" sz="1600" dirty="0" smtClean="0">
              <a:effectLst/>
            </a:endParaRPr>
          </a:p>
          <a:p>
            <a:pPr marL="590550" indent="-533400">
              <a:lnSpc>
                <a:spcPct val="80000"/>
              </a:lnSpc>
            </a:pPr>
            <a:endParaRPr lang="en-US" sz="1200" dirty="0" smtClean="0"/>
          </a:p>
          <a:p>
            <a:pPr marL="590550" indent="-533400">
              <a:lnSpc>
                <a:spcPct val="80000"/>
              </a:lnSpc>
            </a:pPr>
            <a:endParaRPr lang="en-US" dirty="0" smtClean="0"/>
          </a:p>
          <a:p>
            <a:pPr marL="590550" indent="-533400">
              <a:lnSpc>
                <a:spcPct val="80000"/>
              </a:lnSpc>
            </a:pPr>
            <a:endParaRPr lang="en-US" dirty="0" smtClean="0"/>
          </a:p>
          <a:p>
            <a:pPr marL="590550" indent="-533400">
              <a:lnSpc>
                <a:spcPct val="80000"/>
              </a:lnSpc>
            </a:pPr>
            <a:endParaRPr lang="en-US"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17</a:t>
            </a:fld>
            <a:endParaRPr lang="en-US" dirty="0"/>
          </a:p>
        </p:txBody>
      </p:sp>
      <p:sp>
        <p:nvSpPr>
          <p:cNvPr id="159746" name="Rectangle 2"/>
          <p:cNvSpPr>
            <a:spLocks noGrp="1" noChangeArrowheads="1"/>
          </p:cNvSpPr>
          <p:nvPr>
            <p:ph type="title"/>
          </p:nvPr>
        </p:nvSpPr>
        <p:spPr/>
        <p:txBody>
          <a:bodyPr/>
          <a:lstStyle/>
          <a:p>
            <a:r>
              <a:rPr lang="en-US" dirty="0" smtClean="0"/>
              <a:t>FAQs (continued)</a:t>
            </a:r>
            <a:endParaRPr lang="en-US" dirty="0"/>
          </a:p>
        </p:txBody>
      </p:sp>
      <p:sp>
        <p:nvSpPr>
          <p:cNvPr id="159747" name="Rectangle 3"/>
          <p:cNvSpPr>
            <a:spLocks noGrp="1" noChangeArrowheads="1"/>
          </p:cNvSpPr>
          <p:nvPr>
            <p:ph type="body" idx="1"/>
          </p:nvPr>
        </p:nvSpPr>
        <p:spPr>
          <a:xfrm>
            <a:off x="381000" y="1295400"/>
            <a:ext cx="8229600" cy="4876800"/>
          </a:xfrm>
        </p:spPr>
        <p:txBody>
          <a:bodyPr/>
          <a:lstStyle/>
          <a:p>
            <a:pPr marL="590550" indent="-533400">
              <a:lnSpc>
                <a:spcPct val="80000"/>
              </a:lnSpc>
            </a:pPr>
            <a:r>
              <a:rPr lang="en-US" sz="1600" dirty="0" smtClean="0">
                <a:effectLst/>
              </a:rPr>
              <a:t>Q6: Many of the categories (such as </a:t>
            </a:r>
            <a:r>
              <a:rPr lang="en-US" sz="1600" dirty="0" err="1" smtClean="0">
                <a:effectLst/>
              </a:rPr>
              <a:t>riverine</a:t>
            </a:r>
            <a:r>
              <a:rPr lang="en-US" sz="1600" dirty="0" smtClean="0">
                <a:effectLst/>
              </a:rPr>
              <a:t> physical) have multiple performance standards- how do I choose?</a:t>
            </a:r>
          </a:p>
          <a:p>
            <a:pPr marL="590550" indent="-533400">
              <a:lnSpc>
                <a:spcPct val="80000"/>
              </a:lnSpc>
            </a:pPr>
            <a:endParaRPr lang="en-US" sz="1600" dirty="0" smtClean="0">
              <a:effectLst/>
            </a:endParaRPr>
          </a:p>
          <a:p>
            <a:pPr marL="990600" lvl="1" indent="-533400">
              <a:lnSpc>
                <a:spcPct val="80000"/>
              </a:lnSpc>
            </a:pPr>
            <a:r>
              <a:rPr lang="en-US" sz="1200" b="0" dirty="0" smtClean="0">
                <a:effectLst/>
              </a:rPr>
              <a:t>A: As a first step, review the columns in grey.  These are the “guidance” columns (applicability, suggested measure, CFCAM metric, design considerations, guidance) and should help you decide if a particular performance standard applies to your proposed mitigation site.  If you’re still in doubt, seek the advice of your supervisor, a senior project manager, and/or one of the members of this PDT (POC’s listed below).</a:t>
            </a:r>
          </a:p>
          <a:p>
            <a:pPr marL="590550" indent="-533400">
              <a:lnSpc>
                <a:spcPct val="80000"/>
              </a:lnSpc>
            </a:pPr>
            <a:endParaRPr lang="en-US" sz="1600" dirty="0" smtClean="0">
              <a:effectLst/>
            </a:endParaRPr>
          </a:p>
          <a:p>
            <a:pPr marL="590550" indent="-533400">
              <a:lnSpc>
                <a:spcPct val="80000"/>
              </a:lnSpc>
            </a:pPr>
            <a:r>
              <a:rPr lang="en-US" sz="1600" dirty="0" smtClean="0">
                <a:effectLst/>
              </a:rPr>
              <a:t>Q7: Can I suggest changes to this procedure?</a:t>
            </a:r>
          </a:p>
          <a:p>
            <a:pPr marL="990600" lvl="1" indent="-533400">
              <a:lnSpc>
                <a:spcPct val="80000"/>
              </a:lnSpc>
            </a:pPr>
            <a:endParaRPr lang="en-US" sz="1200" dirty="0" smtClean="0">
              <a:effectLst/>
            </a:endParaRPr>
          </a:p>
          <a:p>
            <a:pPr marL="990600" lvl="1" indent="-533400">
              <a:lnSpc>
                <a:spcPct val="80000"/>
              </a:lnSpc>
            </a:pPr>
            <a:r>
              <a:rPr lang="en-US" sz="1200" b="0" dirty="0" smtClean="0">
                <a:effectLst/>
              </a:rPr>
              <a:t>A: Yes, this is a QMS procedure and comments can be added using the QMS system (or sent directly to the PDT).  Periodic updates/improvements are likely to occur. (But try it a few times first!  </a:t>
            </a:r>
            <a:r>
              <a:rPr lang="en-US" sz="1200" b="0" dirty="0" smtClean="0">
                <a:effectLst/>
                <a:sym typeface="Wingdings" pitchFamily="2" charset="2"/>
              </a:rPr>
              <a:t>)</a:t>
            </a:r>
            <a:endParaRPr lang="en-US" sz="2800" b="0" dirty="0" smtClean="0">
              <a:effectLst/>
            </a:endParaRPr>
          </a:p>
          <a:p>
            <a:pPr marL="590550" indent="-533400">
              <a:lnSpc>
                <a:spcPct val="80000"/>
              </a:lnSpc>
            </a:pPr>
            <a:endParaRPr lang="en-US" sz="1600" dirty="0" smtClean="0">
              <a:effectLst/>
            </a:endParaRPr>
          </a:p>
          <a:p>
            <a:pPr marL="590550" indent="-533400">
              <a:lnSpc>
                <a:spcPct val="80000"/>
              </a:lnSpc>
            </a:pPr>
            <a:endParaRPr lang="en-US" sz="1200" dirty="0" smtClean="0"/>
          </a:p>
          <a:p>
            <a:pPr marL="590550" indent="-533400">
              <a:lnSpc>
                <a:spcPct val="80000"/>
              </a:lnSpc>
            </a:pPr>
            <a:endParaRPr lang="en-US" dirty="0" smtClean="0"/>
          </a:p>
          <a:p>
            <a:pPr marL="590550" indent="-533400">
              <a:lnSpc>
                <a:spcPct val="80000"/>
              </a:lnSpc>
            </a:pPr>
            <a:endParaRPr lang="en-US" dirty="0" smtClean="0"/>
          </a:p>
          <a:p>
            <a:pPr marL="590550" indent="-533400">
              <a:lnSpc>
                <a:spcPct val="80000"/>
              </a:lnSpc>
            </a:pPr>
            <a:endParaRPr lang="en-US"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18</a:t>
            </a:fld>
            <a:endParaRPr lang="en-US" dirty="0"/>
          </a:p>
        </p:txBody>
      </p:sp>
      <p:sp>
        <p:nvSpPr>
          <p:cNvPr id="159746" name="Rectangle 2"/>
          <p:cNvSpPr>
            <a:spLocks noGrp="1" noChangeArrowheads="1"/>
          </p:cNvSpPr>
          <p:nvPr>
            <p:ph type="title"/>
          </p:nvPr>
        </p:nvSpPr>
        <p:spPr>
          <a:xfrm>
            <a:off x="457200" y="0"/>
            <a:ext cx="8229600" cy="1143000"/>
          </a:xfrm>
        </p:spPr>
        <p:txBody>
          <a:bodyPr/>
          <a:lstStyle/>
          <a:p>
            <a:r>
              <a:rPr lang="en-US" dirty="0" smtClean="0"/>
              <a:t>POC’s (PDT)</a:t>
            </a:r>
            <a:endParaRPr lang="en-US" dirty="0"/>
          </a:p>
        </p:txBody>
      </p:sp>
      <p:sp>
        <p:nvSpPr>
          <p:cNvPr id="159747" name="Rectangle 3"/>
          <p:cNvSpPr>
            <a:spLocks noGrp="1" noChangeArrowheads="1"/>
          </p:cNvSpPr>
          <p:nvPr>
            <p:ph type="body" idx="1"/>
          </p:nvPr>
        </p:nvSpPr>
        <p:spPr>
          <a:xfrm>
            <a:off x="457200" y="838200"/>
            <a:ext cx="8229600" cy="4876800"/>
          </a:xfrm>
        </p:spPr>
        <p:txBody>
          <a:bodyPr/>
          <a:lstStyle/>
          <a:p>
            <a:pPr marL="609600" indent="-609600">
              <a:lnSpc>
                <a:spcPct val="80000"/>
              </a:lnSpc>
            </a:pPr>
            <a:endParaRPr lang="en-US" sz="1200" dirty="0" smtClean="0"/>
          </a:p>
          <a:p>
            <a:pPr marL="590550" indent="-533400">
              <a:lnSpc>
                <a:spcPct val="80000"/>
              </a:lnSpc>
            </a:pPr>
            <a:r>
              <a:rPr lang="en-US" sz="1800" dirty="0" smtClean="0"/>
              <a:t>SPA: Deanna Cummings</a:t>
            </a:r>
          </a:p>
          <a:p>
            <a:pPr marL="590550" indent="-533400">
              <a:lnSpc>
                <a:spcPct val="80000"/>
              </a:lnSpc>
            </a:pPr>
            <a:endParaRPr lang="en-US" sz="1800" dirty="0" smtClean="0"/>
          </a:p>
          <a:p>
            <a:pPr marL="590550" indent="-533400">
              <a:lnSpc>
                <a:spcPct val="80000"/>
              </a:lnSpc>
            </a:pPr>
            <a:r>
              <a:rPr lang="en-US" sz="1800" dirty="0" smtClean="0"/>
              <a:t>SPD: Thomas Cavanaugh</a:t>
            </a:r>
            <a:endParaRPr lang="en-US" sz="1600" dirty="0" smtClean="0"/>
          </a:p>
          <a:p>
            <a:pPr marL="590550" indent="-533400">
              <a:lnSpc>
                <a:spcPct val="80000"/>
              </a:lnSpc>
            </a:pPr>
            <a:endParaRPr lang="en-US" sz="1800" dirty="0" smtClean="0"/>
          </a:p>
          <a:p>
            <a:pPr marL="590550" indent="-533400">
              <a:lnSpc>
                <a:spcPct val="80000"/>
              </a:lnSpc>
            </a:pPr>
            <a:r>
              <a:rPr lang="en-US" sz="1800" dirty="0" smtClean="0"/>
              <a:t>SPK: Will Ness</a:t>
            </a:r>
          </a:p>
          <a:p>
            <a:pPr marL="590550" indent="-533400">
              <a:lnSpc>
                <a:spcPct val="80000"/>
              </a:lnSpc>
            </a:pPr>
            <a:endParaRPr lang="en-US" sz="1800" dirty="0" smtClean="0"/>
          </a:p>
          <a:p>
            <a:pPr marL="590550" indent="-533400">
              <a:lnSpc>
                <a:spcPct val="80000"/>
              </a:lnSpc>
            </a:pPr>
            <a:r>
              <a:rPr lang="en-US" sz="1800" dirty="0" smtClean="0"/>
              <a:t>SPL:</a:t>
            </a:r>
          </a:p>
          <a:p>
            <a:pPr marL="990600" lvl="1" indent="-533400">
              <a:lnSpc>
                <a:spcPct val="80000"/>
              </a:lnSpc>
            </a:pPr>
            <a:r>
              <a:rPr lang="en-US" sz="1400" dirty="0" smtClean="0"/>
              <a:t>Dan Swenson (PDT lead)</a:t>
            </a:r>
          </a:p>
          <a:p>
            <a:pPr marL="990600" lvl="1" indent="-533400">
              <a:lnSpc>
                <a:spcPct val="80000"/>
              </a:lnSpc>
            </a:pPr>
            <a:r>
              <a:rPr lang="en-US" sz="1400" dirty="0" smtClean="0"/>
              <a:t>Corice Farrar</a:t>
            </a:r>
          </a:p>
          <a:p>
            <a:pPr marL="990600" lvl="1" indent="-533400">
              <a:lnSpc>
                <a:spcPct val="80000"/>
              </a:lnSpc>
            </a:pPr>
            <a:r>
              <a:rPr lang="en-US" sz="1400" dirty="0" smtClean="0"/>
              <a:t>Spencer Macneil</a:t>
            </a:r>
          </a:p>
          <a:p>
            <a:pPr marL="990600" lvl="1" indent="-533400">
              <a:lnSpc>
                <a:spcPct val="80000"/>
              </a:lnSpc>
            </a:pPr>
            <a:r>
              <a:rPr lang="en-US" sz="1400" dirty="0" smtClean="0"/>
              <a:t>Michelle Mattson</a:t>
            </a:r>
          </a:p>
          <a:p>
            <a:pPr marL="990600" lvl="1" indent="-533400">
              <a:lnSpc>
                <a:spcPct val="80000"/>
              </a:lnSpc>
            </a:pPr>
            <a:r>
              <a:rPr lang="en-US" sz="1400" dirty="0" smtClean="0"/>
              <a:t>Sallie McGuire</a:t>
            </a:r>
          </a:p>
          <a:p>
            <a:pPr marL="990600" lvl="1" indent="-533400">
              <a:lnSpc>
                <a:spcPct val="80000"/>
              </a:lnSpc>
            </a:pPr>
            <a:r>
              <a:rPr lang="en-US" sz="1400" dirty="0" smtClean="0"/>
              <a:t>Stephen Estes</a:t>
            </a:r>
          </a:p>
          <a:p>
            <a:pPr marL="990600" lvl="1" indent="-533400">
              <a:lnSpc>
                <a:spcPct val="80000"/>
              </a:lnSpc>
            </a:pPr>
            <a:r>
              <a:rPr lang="en-US" sz="1400" dirty="0" smtClean="0"/>
              <a:t>John Markham</a:t>
            </a:r>
          </a:p>
          <a:p>
            <a:pPr marL="990600" lvl="1" indent="-533400">
              <a:lnSpc>
                <a:spcPct val="80000"/>
              </a:lnSpc>
            </a:pPr>
            <a:r>
              <a:rPr lang="en-US" sz="1400" dirty="0" smtClean="0"/>
              <a:t>Jae Chung (now at IWR)</a:t>
            </a:r>
          </a:p>
          <a:p>
            <a:pPr marL="990600" lvl="1" indent="-533400">
              <a:lnSpc>
                <a:spcPct val="80000"/>
              </a:lnSpc>
            </a:pPr>
            <a:endParaRPr lang="en-US" sz="1400" dirty="0" smtClean="0"/>
          </a:p>
          <a:p>
            <a:pPr marL="590550" indent="-533400">
              <a:lnSpc>
                <a:spcPct val="80000"/>
              </a:lnSpc>
            </a:pPr>
            <a:r>
              <a:rPr lang="en-US" sz="1800" dirty="0" smtClean="0"/>
              <a:t>SPN:</a:t>
            </a:r>
          </a:p>
          <a:p>
            <a:pPr marL="990600" lvl="1" indent="-533400">
              <a:lnSpc>
                <a:spcPct val="80000"/>
              </a:lnSpc>
            </a:pPr>
            <a:r>
              <a:rPr lang="en-US" sz="1400" dirty="0" smtClean="0"/>
              <a:t>Laurie Monarres</a:t>
            </a:r>
          </a:p>
          <a:p>
            <a:pPr marL="990600" lvl="1" indent="-533400">
              <a:lnSpc>
                <a:spcPct val="80000"/>
              </a:lnSpc>
            </a:pPr>
            <a:r>
              <a:rPr lang="en-US" sz="1400" dirty="0" smtClean="0"/>
              <a:t>David Wickens</a:t>
            </a:r>
          </a:p>
          <a:p>
            <a:pPr marL="990600" lvl="1" indent="-533400">
              <a:lnSpc>
                <a:spcPct val="80000"/>
              </a:lnSpc>
            </a:pPr>
            <a:r>
              <a:rPr lang="en-US" sz="1400" dirty="0" smtClean="0"/>
              <a:t>Sahrye Cohen</a:t>
            </a:r>
          </a:p>
          <a:p>
            <a:pPr marL="990600" lvl="1" indent="-533400">
              <a:lnSpc>
                <a:spcPct val="80000"/>
              </a:lnSpc>
            </a:pPr>
            <a:r>
              <a:rPr lang="en-US" sz="1400" dirty="0" smtClean="0"/>
              <a:t>Paula Gill</a:t>
            </a:r>
          </a:p>
          <a:p>
            <a:pPr marL="990600" lvl="1" indent="-533400">
              <a:lnSpc>
                <a:spcPct val="80000"/>
              </a:lnSpc>
            </a:pPr>
            <a:r>
              <a:rPr lang="en-US" sz="1400" dirty="0" smtClean="0"/>
              <a:t>Philip Shannin (now at SAS)</a:t>
            </a:r>
          </a:p>
          <a:p>
            <a:pPr marL="590550" indent="-533400">
              <a:lnSpc>
                <a:spcPct val="80000"/>
              </a:lnSpc>
            </a:pPr>
            <a:endParaRPr lang="en-US" sz="18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64FDEAD2-A8CC-4D5D-A592-C69BD53A0953}" type="slidenum">
              <a:rPr lang="en-US"/>
              <a:pPr/>
              <a:t>19</a:t>
            </a:fld>
            <a:endParaRPr lang="en-US"/>
          </a:p>
        </p:txBody>
      </p:sp>
      <p:sp>
        <p:nvSpPr>
          <p:cNvPr id="125980" name="Rectangle 2"/>
          <p:cNvSpPr>
            <a:spLocks noChangeArrowheads="1"/>
          </p:cNvSpPr>
          <p:nvPr/>
        </p:nvSpPr>
        <p:spPr bwMode="auto">
          <a:xfrm>
            <a:off x="381000" y="304800"/>
            <a:ext cx="8229600" cy="1143000"/>
          </a:xfrm>
          <a:prstGeom prst="rect">
            <a:avLst/>
          </a:prstGeom>
          <a:noFill/>
          <a:ln w="9525">
            <a:noFill/>
            <a:miter lim="800000"/>
            <a:headEnd/>
            <a:tailEnd/>
          </a:ln>
          <a:effectLst/>
        </p:spPr>
        <p:txBody>
          <a:bodyPr anchor="ctr"/>
          <a:lstStyle/>
          <a:p>
            <a:pPr algn="ctr"/>
            <a:r>
              <a:rPr lang="en-US" sz="4400" dirty="0">
                <a:solidFill>
                  <a:schemeClr val="tx2"/>
                </a:solidFill>
              </a:rPr>
              <a:t>Questions?</a:t>
            </a:r>
          </a:p>
        </p:txBody>
      </p:sp>
      <p:pic>
        <p:nvPicPr>
          <p:cNvPr id="1027" name="Picture 3"/>
          <p:cNvPicPr>
            <a:picLocks noChangeAspect="1" noChangeArrowheads="1"/>
          </p:cNvPicPr>
          <p:nvPr/>
        </p:nvPicPr>
        <p:blipFill>
          <a:blip r:embed="rId3" cstate="print"/>
          <a:srcRect/>
          <a:stretch>
            <a:fillRect/>
          </a:stretch>
        </p:blipFill>
        <p:spPr bwMode="auto">
          <a:xfrm>
            <a:off x="609600" y="1219200"/>
            <a:ext cx="3333750" cy="2657475"/>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381000" y="3429000"/>
            <a:ext cx="2971800" cy="2359609"/>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a:stretch>
            <a:fillRect/>
          </a:stretch>
        </p:blipFill>
        <p:spPr bwMode="auto">
          <a:xfrm>
            <a:off x="4267200" y="1295400"/>
            <a:ext cx="4362450" cy="2253933"/>
          </a:xfrm>
          <a:prstGeom prst="rect">
            <a:avLst/>
          </a:prstGeom>
          <a:noFill/>
          <a:ln w="9525">
            <a:noFill/>
            <a:miter lim="800000"/>
            <a:headEnd/>
            <a:tailEnd/>
          </a:ln>
        </p:spPr>
      </p:pic>
      <p:pic>
        <p:nvPicPr>
          <p:cNvPr id="1029" name="Picture 5"/>
          <p:cNvPicPr>
            <a:picLocks noChangeAspect="1" noChangeArrowheads="1"/>
          </p:cNvPicPr>
          <p:nvPr/>
        </p:nvPicPr>
        <p:blipFill>
          <a:blip r:embed="rId6" cstate="print"/>
          <a:srcRect/>
          <a:stretch>
            <a:fillRect/>
          </a:stretch>
        </p:blipFill>
        <p:spPr bwMode="auto">
          <a:xfrm>
            <a:off x="3048000" y="2819400"/>
            <a:ext cx="3219450" cy="2504732"/>
          </a:xfrm>
          <a:prstGeom prst="rect">
            <a:avLst/>
          </a:prstGeom>
          <a:noFill/>
          <a:ln w="9525">
            <a:noFill/>
            <a:miter lim="800000"/>
            <a:headEnd/>
            <a:tailEnd/>
          </a:ln>
        </p:spPr>
      </p:pic>
      <p:pic>
        <p:nvPicPr>
          <p:cNvPr id="1031" name="Picture 7"/>
          <p:cNvPicPr>
            <a:picLocks noChangeAspect="1" noChangeArrowheads="1"/>
          </p:cNvPicPr>
          <p:nvPr/>
        </p:nvPicPr>
        <p:blipFill>
          <a:blip r:embed="rId7" cstate="print"/>
          <a:srcRect/>
          <a:stretch>
            <a:fillRect/>
          </a:stretch>
        </p:blipFill>
        <p:spPr bwMode="auto">
          <a:xfrm>
            <a:off x="5867400" y="3581400"/>
            <a:ext cx="2971800" cy="231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2</a:t>
            </a:fld>
            <a:endParaRPr lang="en-US" dirty="0"/>
          </a:p>
        </p:txBody>
      </p:sp>
      <p:sp>
        <p:nvSpPr>
          <p:cNvPr id="159746" name="Rectangle 2"/>
          <p:cNvSpPr>
            <a:spLocks noGrp="1" noChangeArrowheads="1"/>
          </p:cNvSpPr>
          <p:nvPr>
            <p:ph type="title"/>
          </p:nvPr>
        </p:nvSpPr>
        <p:spPr/>
        <p:txBody>
          <a:bodyPr/>
          <a:lstStyle/>
          <a:p>
            <a:r>
              <a:rPr lang="en-US" sz="4000" dirty="0" smtClean="0"/>
              <a:t>Summary</a:t>
            </a:r>
            <a:endParaRPr lang="en-US" sz="4000" dirty="0"/>
          </a:p>
        </p:txBody>
      </p:sp>
      <p:sp>
        <p:nvSpPr>
          <p:cNvPr id="159747" name="Rectangle 3"/>
          <p:cNvSpPr>
            <a:spLocks noGrp="1" noChangeArrowheads="1"/>
          </p:cNvSpPr>
          <p:nvPr>
            <p:ph type="body" idx="1"/>
          </p:nvPr>
        </p:nvSpPr>
        <p:spPr>
          <a:xfrm>
            <a:off x="381000" y="1219200"/>
            <a:ext cx="8229600" cy="4876800"/>
          </a:xfrm>
        </p:spPr>
        <p:txBody>
          <a:bodyPr/>
          <a:lstStyle/>
          <a:p>
            <a:pPr marL="609600" indent="-609600">
              <a:lnSpc>
                <a:spcPct val="80000"/>
              </a:lnSpc>
            </a:pPr>
            <a:endParaRPr lang="en-US" sz="1400" dirty="0" smtClean="0"/>
          </a:p>
          <a:p>
            <a:pPr marL="590550" indent="-533400">
              <a:lnSpc>
                <a:spcPct val="80000"/>
              </a:lnSpc>
            </a:pPr>
            <a:r>
              <a:rPr lang="en-US" sz="1800" dirty="0" smtClean="0"/>
              <a:t>General details</a:t>
            </a:r>
            <a:endParaRPr lang="en-US" sz="1400" dirty="0" smtClean="0"/>
          </a:p>
          <a:p>
            <a:pPr marL="590550" indent="-533400">
              <a:lnSpc>
                <a:spcPct val="80000"/>
              </a:lnSpc>
            </a:pPr>
            <a:endParaRPr lang="en-US" sz="1800" dirty="0" smtClean="0"/>
          </a:p>
          <a:p>
            <a:pPr marL="590550" indent="-533400">
              <a:lnSpc>
                <a:spcPct val="80000"/>
              </a:lnSpc>
            </a:pPr>
            <a:r>
              <a:rPr lang="en-US" sz="1800" dirty="0" smtClean="0"/>
              <a:t>List of documents</a:t>
            </a:r>
          </a:p>
          <a:p>
            <a:pPr marL="590550" indent="-533400">
              <a:lnSpc>
                <a:spcPct val="80000"/>
              </a:lnSpc>
            </a:pPr>
            <a:endParaRPr lang="en-US" sz="1800" dirty="0" smtClean="0"/>
          </a:p>
          <a:p>
            <a:pPr marL="590550" indent="-533400">
              <a:lnSpc>
                <a:spcPct val="80000"/>
              </a:lnSpc>
            </a:pPr>
            <a:r>
              <a:rPr lang="en-US" sz="1800" dirty="0" smtClean="0"/>
              <a:t>Procedure: flow chart</a:t>
            </a:r>
          </a:p>
          <a:p>
            <a:pPr marL="590550" indent="-533400">
              <a:lnSpc>
                <a:spcPct val="80000"/>
              </a:lnSpc>
            </a:pPr>
            <a:endParaRPr lang="en-US" sz="1800" dirty="0" smtClean="0"/>
          </a:p>
          <a:p>
            <a:pPr marL="590550" indent="-533400">
              <a:lnSpc>
                <a:spcPct val="80000"/>
              </a:lnSpc>
            </a:pPr>
            <a:r>
              <a:rPr lang="en-US" sz="1800" dirty="0" smtClean="0"/>
              <a:t>Table of Uniform Performance Standards</a:t>
            </a:r>
          </a:p>
          <a:p>
            <a:pPr marL="590550" indent="-533400">
              <a:lnSpc>
                <a:spcPct val="80000"/>
              </a:lnSpc>
            </a:pPr>
            <a:endParaRPr lang="en-US" sz="1800" dirty="0" smtClean="0"/>
          </a:p>
          <a:p>
            <a:pPr marL="590550" indent="-533400">
              <a:lnSpc>
                <a:spcPct val="80000"/>
              </a:lnSpc>
            </a:pPr>
            <a:r>
              <a:rPr lang="en-US" sz="1800" dirty="0" smtClean="0"/>
              <a:t>Worksheet</a:t>
            </a:r>
          </a:p>
          <a:p>
            <a:pPr marL="590550" indent="-533400">
              <a:lnSpc>
                <a:spcPct val="80000"/>
              </a:lnSpc>
            </a:pPr>
            <a:endParaRPr lang="en-US" sz="1800" dirty="0" smtClean="0"/>
          </a:p>
          <a:p>
            <a:pPr marL="590550" indent="-533400">
              <a:lnSpc>
                <a:spcPct val="80000"/>
              </a:lnSpc>
            </a:pPr>
            <a:r>
              <a:rPr lang="en-US" sz="1800" dirty="0" smtClean="0"/>
              <a:t>Examples</a:t>
            </a:r>
          </a:p>
          <a:p>
            <a:pPr marL="590550" indent="-533400">
              <a:lnSpc>
                <a:spcPct val="80000"/>
              </a:lnSpc>
            </a:pPr>
            <a:endParaRPr lang="en-US" sz="1800" dirty="0" smtClean="0"/>
          </a:p>
          <a:p>
            <a:pPr marL="590550" indent="-533400">
              <a:lnSpc>
                <a:spcPct val="80000"/>
              </a:lnSpc>
            </a:pPr>
            <a:r>
              <a:rPr lang="en-US" sz="1800" dirty="0" smtClean="0"/>
              <a:t>FAQ’s</a:t>
            </a:r>
          </a:p>
          <a:p>
            <a:pPr marL="590550" indent="-533400">
              <a:lnSpc>
                <a:spcPct val="80000"/>
              </a:lnSpc>
            </a:pPr>
            <a:endParaRPr lang="en-US" sz="1800" dirty="0" smtClean="0"/>
          </a:p>
          <a:p>
            <a:pPr marL="590550" indent="-533400">
              <a:lnSpc>
                <a:spcPct val="80000"/>
              </a:lnSpc>
            </a:pPr>
            <a:r>
              <a:rPr lang="en-US" sz="1800" dirty="0" smtClean="0"/>
              <a:t>POC’s</a:t>
            </a:r>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2000"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Uniform Performance Standards for </a:t>
            </a:r>
            <a:br>
              <a:rPr lang="en-US" sz="2800" dirty="0" smtClean="0"/>
            </a:br>
            <a:r>
              <a:rPr lang="en-US" sz="2800" dirty="0" smtClean="0"/>
              <a:t>Compensatory Mitigation Requirements</a:t>
            </a:r>
            <a:r>
              <a:rPr lang="en-US" dirty="0" smtClean="0"/>
              <a:t/>
            </a:r>
            <a:br>
              <a:rPr lang="en-US" dirty="0" smtClean="0"/>
            </a:br>
            <a:endParaRPr lang="en-US" dirty="0"/>
          </a:p>
        </p:txBody>
      </p:sp>
      <p:pic>
        <p:nvPicPr>
          <p:cNvPr id="6" name="Picture 5" descr="12505-SPD Uniform Performance Standards for Compensatory Mitigation Requirements_X_Page_1.jpg"/>
          <p:cNvPicPr>
            <a:picLocks noChangeAspect="1"/>
          </p:cNvPicPr>
          <p:nvPr/>
        </p:nvPicPr>
        <p:blipFill>
          <a:blip r:embed="rId2" cstate="print"/>
          <a:stretch>
            <a:fillRect/>
          </a:stretch>
        </p:blipFill>
        <p:spPr>
          <a:xfrm>
            <a:off x="685800" y="1066800"/>
            <a:ext cx="3768436" cy="4876800"/>
          </a:xfrm>
          <a:prstGeom prst="rect">
            <a:avLst/>
          </a:prstGeom>
        </p:spPr>
      </p:pic>
      <p:pic>
        <p:nvPicPr>
          <p:cNvPr id="7" name="Picture 6" descr="12505-SPD Uniform Performance Standards for Compensatory Mitigation Requirements_X_Page_2.jpg"/>
          <p:cNvPicPr>
            <a:picLocks noChangeAspect="1"/>
          </p:cNvPicPr>
          <p:nvPr/>
        </p:nvPicPr>
        <p:blipFill>
          <a:blip r:embed="rId3" cstate="print"/>
          <a:stretch>
            <a:fillRect/>
          </a:stretch>
        </p:blipFill>
        <p:spPr>
          <a:xfrm>
            <a:off x="4495800" y="1066800"/>
            <a:ext cx="3733799" cy="483197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4</a:t>
            </a:fld>
            <a:endParaRPr lang="en-US" dirty="0"/>
          </a:p>
        </p:txBody>
      </p:sp>
      <p:sp>
        <p:nvSpPr>
          <p:cNvPr id="159746" name="Rectangle 2"/>
          <p:cNvSpPr>
            <a:spLocks noGrp="1" noChangeArrowheads="1"/>
          </p:cNvSpPr>
          <p:nvPr>
            <p:ph type="title"/>
          </p:nvPr>
        </p:nvSpPr>
        <p:spPr/>
        <p:txBody>
          <a:bodyPr/>
          <a:lstStyle/>
          <a:p>
            <a:r>
              <a:rPr lang="en-US" sz="4000" dirty="0" smtClean="0"/>
              <a:t>Uniform Performance Standards </a:t>
            </a:r>
            <a:endParaRPr lang="en-US" sz="4000" dirty="0"/>
          </a:p>
        </p:txBody>
      </p:sp>
      <p:sp>
        <p:nvSpPr>
          <p:cNvPr id="159747" name="Rectangle 3"/>
          <p:cNvSpPr>
            <a:spLocks noGrp="1" noChangeArrowheads="1"/>
          </p:cNvSpPr>
          <p:nvPr>
            <p:ph type="body" idx="1"/>
          </p:nvPr>
        </p:nvSpPr>
        <p:spPr>
          <a:xfrm>
            <a:off x="381000" y="1219200"/>
            <a:ext cx="8229600" cy="4876800"/>
          </a:xfrm>
        </p:spPr>
        <p:txBody>
          <a:bodyPr/>
          <a:lstStyle/>
          <a:p>
            <a:pPr marL="590550" indent="-533400">
              <a:lnSpc>
                <a:spcPct val="80000"/>
              </a:lnSpc>
            </a:pPr>
            <a:r>
              <a:rPr lang="en-US" dirty="0" smtClean="0">
                <a:effectLst/>
              </a:rPr>
              <a:t>Finalized May 2012, by regional PDT (3 year effort)</a:t>
            </a:r>
          </a:p>
          <a:p>
            <a:pPr marL="590550" indent="-533400">
              <a:lnSpc>
                <a:spcPct val="80000"/>
              </a:lnSpc>
            </a:pPr>
            <a:r>
              <a:rPr lang="en-US" dirty="0" smtClean="0">
                <a:effectLst/>
              </a:rPr>
              <a:t>Updated August 2012</a:t>
            </a:r>
          </a:p>
          <a:p>
            <a:pPr marL="590550" indent="-533400">
              <a:lnSpc>
                <a:spcPct val="80000"/>
              </a:lnSpc>
              <a:buNone/>
            </a:pPr>
            <a:endParaRPr lang="en-US" dirty="0" smtClean="0">
              <a:effectLst/>
            </a:endParaRPr>
          </a:p>
          <a:p>
            <a:pPr marL="590550" indent="-533400">
              <a:lnSpc>
                <a:spcPct val="80000"/>
              </a:lnSpc>
            </a:pPr>
            <a:r>
              <a:rPr lang="en-US" sz="2000" dirty="0" smtClean="0">
                <a:effectLst/>
              </a:rPr>
              <a:t>Benefits:</a:t>
            </a:r>
          </a:p>
          <a:p>
            <a:pPr marL="990600" lvl="1" indent="-533400">
              <a:lnSpc>
                <a:spcPct val="80000"/>
              </a:lnSpc>
            </a:pPr>
            <a:endParaRPr lang="en-US" dirty="0" smtClean="0">
              <a:effectLst/>
            </a:endParaRPr>
          </a:p>
          <a:p>
            <a:pPr marL="990600" lvl="1" indent="-533400">
              <a:lnSpc>
                <a:spcPct val="80000"/>
              </a:lnSpc>
            </a:pPr>
            <a:r>
              <a:rPr lang="en-US" dirty="0" smtClean="0">
                <a:effectLst/>
              </a:rPr>
              <a:t>Better predictability for regulated community</a:t>
            </a:r>
          </a:p>
          <a:p>
            <a:pPr marL="990600" lvl="1" indent="-533400">
              <a:lnSpc>
                <a:spcPct val="80000"/>
              </a:lnSpc>
            </a:pPr>
            <a:r>
              <a:rPr lang="en-US" dirty="0" smtClean="0">
                <a:effectLst/>
              </a:rPr>
              <a:t>Increased ability of Regulatory agencies to ensure compliance</a:t>
            </a:r>
          </a:p>
          <a:p>
            <a:pPr marL="990600" lvl="1" indent="-533400">
              <a:lnSpc>
                <a:spcPct val="80000"/>
              </a:lnSpc>
            </a:pPr>
            <a:r>
              <a:rPr lang="en-US" dirty="0" smtClean="0">
                <a:effectLst/>
              </a:rPr>
              <a:t>Better gauge of long-term ecological viability of mitigation sites</a:t>
            </a:r>
          </a:p>
          <a:p>
            <a:pPr marL="990600" lvl="1" indent="-533400">
              <a:lnSpc>
                <a:spcPct val="80000"/>
              </a:lnSpc>
            </a:pPr>
            <a:r>
              <a:rPr lang="en-US" dirty="0" smtClean="0">
                <a:effectLst/>
              </a:rPr>
              <a:t>Allow improved scientific comparison between mitigation sites</a:t>
            </a:r>
          </a:p>
          <a:p>
            <a:pPr marL="990600" lvl="1" indent="-533400">
              <a:lnSpc>
                <a:spcPct val="80000"/>
              </a:lnSpc>
            </a:pPr>
            <a:endParaRPr lang="en-US" dirty="0" smtClean="0">
              <a:effectLst/>
            </a:endParaRPr>
          </a:p>
          <a:p>
            <a:pPr marL="590550" indent="-533400">
              <a:lnSpc>
                <a:spcPct val="80000"/>
              </a:lnSpc>
            </a:pPr>
            <a:r>
              <a:rPr lang="en-US" dirty="0" smtClean="0">
                <a:effectLst/>
              </a:rPr>
              <a:t>Focus:</a:t>
            </a:r>
          </a:p>
          <a:p>
            <a:pPr marL="990600" lvl="1" indent="-533400">
              <a:lnSpc>
                <a:spcPct val="80000"/>
              </a:lnSpc>
            </a:pPr>
            <a:endParaRPr lang="en-US" dirty="0" smtClean="0">
              <a:effectLst/>
            </a:endParaRPr>
          </a:p>
          <a:p>
            <a:pPr marL="990600" lvl="1" indent="-533400">
              <a:lnSpc>
                <a:spcPct val="80000"/>
              </a:lnSpc>
            </a:pPr>
            <a:r>
              <a:rPr lang="en-US" dirty="0" smtClean="0">
                <a:effectLst/>
              </a:rPr>
              <a:t>Ecological performance standards (not water treatment)</a:t>
            </a:r>
          </a:p>
          <a:p>
            <a:pPr marL="990600" lvl="1" indent="-533400">
              <a:lnSpc>
                <a:spcPct val="80000"/>
              </a:lnSpc>
            </a:pPr>
            <a:r>
              <a:rPr lang="en-US" dirty="0" smtClean="0">
                <a:effectLst/>
              </a:rPr>
              <a:t>Incorporation of reference sites</a:t>
            </a:r>
          </a:p>
          <a:p>
            <a:pPr marL="990600" lvl="1" indent="-533400">
              <a:lnSpc>
                <a:spcPct val="80000"/>
              </a:lnSpc>
            </a:pPr>
            <a:r>
              <a:rPr lang="en-US" dirty="0" smtClean="0">
                <a:effectLst/>
              </a:rPr>
              <a:t>Incorporation of functional/condition assessments</a:t>
            </a:r>
          </a:p>
          <a:p>
            <a:pPr marL="590550" indent="-533400">
              <a:lnSpc>
                <a:spcPct val="80000"/>
              </a:lnSpc>
            </a:pPr>
            <a:endParaRPr lang="en-US" dirty="0" smtClean="0">
              <a:effectLst/>
            </a:endParaRPr>
          </a:p>
          <a:p>
            <a:pPr marL="590550" indent="-533400">
              <a:lnSpc>
                <a:spcPct val="80000"/>
              </a:lnSpc>
            </a:pPr>
            <a:r>
              <a:rPr lang="en-US" dirty="0" smtClean="0">
                <a:effectLst/>
              </a:rPr>
              <a:t>Applicability:</a:t>
            </a:r>
          </a:p>
          <a:p>
            <a:pPr marL="990600" lvl="1" indent="-533400">
              <a:lnSpc>
                <a:spcPct val="80000"/>
              </a:lnSpc>
            </a:pPr>
            <a:r>
              <a:rPr lang="en-US" dirty="0" err="1" smtClean="0">
                <a:effectLst/>
              </a:rPr>
              <a:t>Permittee</a:t>
            </a:r>
            <a:r>
              <a:rPr lang="en-US" dirty="0" smtClean="0">
                <a:effectLst/>
              </a:rPr>
              <a:t>-responsible mitigation</a:t>
            </a:r>
          </a:p>
          <a:p>
            <a:pPr marL="990600" lvl="1" indent="-533400">
              <a:lnSpc>
                <a:spcPct val="80000"/>
              </a:lnSpc>
            </a:pPr>
            <a:r>
              <a:rPr lang="en-US" dirty="0" smtClean="0">
                <a:effectLst/>
              </a:rPr>
              <a:t>Development of mitigation banks and in lieu fee programs </a:t>
            </a:r>
          </a:p>
          <a:p>
            <a:pPr marL="990600" lvl="1" indent="-533400">
              <a:lnSpc>
                <a:spcPct val="80000"/>
              </a:lnSpc>
            </a:pPr>
            <a:endParaRPr lang="en-US" dirty="0" smtClean="0"/>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32A12E0E-D625-4A59-9621-855A353B1703}" type="slidenum">
              <a:rPr lang="en-US"/>
              <a:pPr/>
              <a:t>5</a:t>
            </a:fld>
            <a:endParaRPr lang="en-US" dirty="0"/>
          </a:p>
        </p:txBody>
      </p:sp>
      <p:sp>
        <p:nvSpPr>
          <p:cNvPr id="159746" name="Rectangle 2"/>
          <p:cNvSpPr>
            <a:spLocks noGrp="1" noChangeArrowheads="1"/>
          </p:cNvSpPr>
          <p:nvPr>
            <p:ph type="title"/>
          </p:nvPr>
        </p:nvSpPr>
        <p:spPr/>
        <p:txBody>
          <a:bodyPr/>
          <a:lstStyle/>
          <a:p>
            <a:r>
              <a:rPr lang="en-US" sz="4000" dirty="0" smtClean="0"/>
              <a:t>Uniform Performance Standards </a:t>
            </a:r>
            <a:endParaRPr lang="en-US" sz="4000" dirty="0"/>
          </a:p>
        </p:txBody>
      </p:sp>
      <p:sp>
        <p:nvSpPr>
          <p:cNvPr id="159747" name="Rectangle 3"/>
          <p:cNvSpPr>
            <a:spLocks noGrp="1" noChangeArrowheads="1"/>
          </p:cNvSpPr>
          <p:nvPr>
            <p:ph type="body" idx="1"/>
          </p:nvPr>
        </p:nvSpPr>
        <p:spPr>
          <a:xfrm>
            <a:off x="381000" y="1447800"/>
            <a:ext cx="8229600" cy="4876800"/>
          </a:xfrm>
        </p:spPr>
        <p:txBody>
          <a:bodyPr/>
          <a:lstStyle/>
          <a:p>
            <a:pPr marL="590550" indent="-533400">
              <a:lnSpc>
                <a:spcPct val="80000"/>
              </a:lnSpc>
            </a:pPr>
            <a:r>
              <a:rPr lang="en-US" dirty="0" smtClean="0">
                <a:effectLst/>
              </a:rPr>
              <a:t>Overall goals: </a:t>
            </a:r>
          </a:p>
          <a:p>
            <a:pPr marL="990600" lvl="1" indent="-533400">
              <a:lnSpc>
                <a:spcPct val="80000"/>
              </a:lnSpc>
            </a:pPr>
            <a:endParaRPr lang="en-US" dirty="0" smtClean="0">
              <a:effectLst/>
            </a:endParaRPr>
          </a:p>
          <a:p>
            <a:pPr marL="990600" lvl="1" indent="-533400">
              <a:lnSpc>
                <a:spcPct val="80000"/>
              </a:lnSpc>
            </a:pPr>
            <a:r>
              <a:rPr lang="en-US" dirty="0" smtClean="0">
                <a:effectLst/>
              </a:rPr>
              <a:t>Uniform PS language, not specific targets </a:t>
            </a:r>
          </a:p>
          <a:p>
            <a:pPr marL="1390650" lvl="2" indent="-533400">
              <a:lnSpc>
                <a:spcPct val="80000"/>
              </a:lnSpc>
            </a:pPr>
            <a:r>
              <a:rPr lang="en-US" dirty="0" smtClean="0">
                <a:effectLst/>
              </a:rPr>
              <a:t>Why?  Specific targets would require substantial research</a:t>
            </a:r>
          </a:p>
          <a:p>
            <a:pPr marL="1390650" lvl="2" indent="-533400">
              <a:lnSpc>
                <a:spcPct val="80000"/>
              </a:lnSpc>
            </a:pPr>
            <a:r>
              <a:rPr lang="en-US" dirty="0" smtClean="0">
                <a:effectLst/>
              </a:rPr>
              <a:t>Different aquatic resources and </a:t>
            </a:r>
            <a:r>
              <a:rPr lang="en-US" dirty="0" err="1" smtClean="0">
                <a:effectLst/>
              </a:rPr>
              <a:t>ecoregions</a:t>
            </a:r>
            <a:r>
              <a:rPr lang="en-US" dirty="0" smtClean="0">
                <a:effectLst/>
              </a:rPr>
              <a:t> throughout four Districts</a:t>
            </a:r>
          </a:p>
          <a:p>
            <a:pPr marL="1390650" lvl="2" indent="-533400">
              <a:lnSpc>
                <a:spcPct val="80000"/>
              </a:lnSpc>
            </a:pPr>
            <a:r>
              <a:rPr lang="en-US" dirty="0" smtClean="0">
                <a:effectLst/>
              </a:rPr>
              <a:t>Good goal for future, funded effort by region</a:t>
            </a:r>
          </a:p>
          <a:p>
            <a:pPr marL="990600" lvl="1" indent="-533400">
              <a:lnSpc>
                <a:spcPct val="80000"/>
              </a:lnSpc>
            </a:pPr>
            <a:endParaRPr lang="en-US" dirty="0" smtClean="0">
              <a:effectLst/>
            </a:endParaRPr>
          </a:p>
          <a:p>
            <a:pPr marL="990600" lvl="1" indent="-533400">
              <a:lnSpc>
                <a:spcPct val="80000"/>
              </a:lnSpc>
            </a:pPr>
            <a:r>
              <a:rPr lang="en-US" dirty="0" smtClean="0">
                <a:effectLst/>
              </a:rPr>
              <a:t>Expand beyond flora-based PS</a:t>
            </a:r>
          </a:p>
          <a:p>
            <a:pPr marL="1390650" lvl="2" indent="-533400">
              <a:lnSpc>
                <a:spcPct val="80000"/>
              </a:lnSpc>
            </a:pPr>
            <a:r>
              <a:rPr lang="en-US" dirty="0" smtClean="0">
                <a:effectLst/>
              </a:rPr>
              <a:t>Why? Flora-based PS do not represent full suite of ecological functions provided by impacted and mitigation sites</a:t>
            </a:r>
          </a:p>
          <a:p>
            <a:pPr marL="990600" lvl="1" indent="-533400">
              <a:lnSpc>
                <a:spcPct val="80000"/>
              </a:lnSpc>
              <a:buNone/>
            </a:pPr>
            <a:endParaRPr lang="en-US" sz="1600" dirty="0" smtClean="0">
              <a:effectLst/>
            </a:endParaRPr>
          </a:p>
          <a:p>
            <a:pPr marL="590550" indent="-533400">
              <a:lnSpc>
                <a:spcPct val="80000"/>
              </a:lnSpc>
            </a:pPr>
            <a:r>
              <a:rPr lang="en-US" sz="2000" dirty="0" smtClean="0">
                <a:effectLst/>
              </a:rPr>
              <a:t>Preliminary tie-ins in to existing functional/condition assessments</a:t>
            </a:r>
          </a:p>
          <a:p>
            <a:pPr marL="990600" lvl="1" indent="-533400">
              <a:lnSpc>
                <a:spcPct val="80000"/>
              </a:lnSpc>
            </a:pPr>
            <a:endParaRPr lang="en-US" sz="1600" dirty="0" smtClean="0">
              <a:effectLst/>
            </a:endParaRPr>
          </a:p>
          <a:p>
            <a:pPr marL="990600" lvl="1" indent="-533400">
              <a:lnSpc>
                <a:spcPct val="80000"/>
              </a:lnSpc>
            </a:pPr>
            <a:r>
              <a:rPr lang="en-US" dirty="0" smtClean="0">
                <a:effectLst/>
              </a:rPr>
              <a:t>Area for future expansion as use of functional/condition assessments increases</a:t>
            </a:r>
            <a:endParaRPr lang="en-US" sz="1600" dirty="0" smtClean="0">
              <a:effectLst/>
            </a:endParaRPr>
          </a:p>
          <a:p>
            <a:pPr marL="990600" lvl="1" indent="-533400">
              <a:lnSpc>
                <a:spcPct val="80000"/>
              </a:lnSpc>
            </a:pPr>
            <a:endParaRPr lang="en-US" sz="1600" dirty="0" smtClean="0">
              <a:solidFill>
                <a:srgbClr val="FF0000"/>
              </a:solidFill>
              <a:effectLst/>
            </a:endParaRPr>
          </a:p>
          <a:p>
            <a:pPr marL="590550" indent="-533400">
              <a:lnSpc>
                <a:spcPct val="80000"/>
              </a:lnSpc>
            </a:pPr>
            <a:endParaRPr lang="en-US" dirty="0" smtClean="0"/>
          </a:p>
          <a:p>
            <a:pPr marL="590550" indent="-533400">
              <a:lnSpc>
                <a:spcPct val="80000"/>
              </a:lnSpc>
            </a:pPr>
            <a:endParaRPr lang="en-US" sz="2000" dirty="0" smtClean="0"/>
          </a:p>
          <a:p>
            <a:pPr marL="590550" indent="-533400">
              <a:lnSpc>
                <a:spcPct val="80000"/>
              </a:lnSpc>
            </a:pPr>
            <a:endParaRPr lang="en-US"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Uniform Performance Standards </a:t>
            </a:r>
            <a:endParaRPr lang="en-US" dirty="0"/>
          </a:p>
        </p:txBody>
      </p:sp>
      <p:sp>
        <p:nvSpPr>
          <p:cNvPr id="3" name="Content Placeholder 2"/>
          <p:cNvSpPr>
            <a:spLocks noGrp="1"/>
          </p:cNvSpPr>
          <p:nvPr>
            <p:ph idx="1"/>
          </p:nvPr>
        </p:nvSpPr>
        <p:spPr>
          <a:xfrm>
            <a:off x="457200" y="1447800"/>
            <a:ext cx="8229600" cy="4191000"/>
          </a:xfrm>
        </p:spPr>
        <p:txBody>
          <a:bodyPr/>
          <a:lstStyle/>
          <a:p>
            <a:r>
              <a:rPr lang="en-US" dirty="0" smtClean="0">
                <a:effectLst/>
              </a:rPr>
              <a:t>Procedure includes:</a:t>
            </a:r>
          </a:p>
          <a:p>
            <a:pPr lvl="1"/>
            <a:endParaRPr lang="en-US" sz="1800" dirty="0" smtClean="0">
              <a:effectLst/>
            </a:endParaRPr>
          </a:p>
          <a:p>
            <a:pPr lvl="1"/>
            <a:r>
              <a:rPr lang="en-US" sz="1800" dirty="0" smtClean="0">
                <a:effectLst/>
              </a:rPr>
              <a:t>1 Flowchart</a:t>
            </a:r>
          </a:p>
          <a:p>
            <a:pPr lvl="2"/>
            <a:endParaRPr lang="en-US" sz="1800" dirty="0" smtClean="0">
              <a:effectLst/>
            </a:endParaRPr>
          </a:p>
          <a:p>
            <a:pPr lvl="1"/>
            <a:r>
              <a:rPr lang="en-US" sz="1800" dirty="0" smtClean="0">
                <a:effectLst/>
              </a:rPr>
              <a:t>2 Attachments</a:t>
            </a:r>
          </a:p>
          <a:p>
            <a:pPr lvl="2"/>
            <a:r>
              <a:rPr lang="en-US" sz="1800" dirty="0" smtClean="0">
                <a:effectLst/>
              </a:rPr>
              <a:t>1.  Table of Uniform Performance Standards (Excel file)</a:t>
            </a:r>
          </a:p>
          <a:p>
            <a:pPr lvl="2"/>
            <a:r>
              <a:rPr lang="en-US" sz="1800" dirty="0" smtClean="0">
                <a:effectLst/>
              </a:rPr>
              <a:t>2 . Worksheet</a:t>
            </a:r>
          </a:p>
          <a:p>
            <a:pPr lvl="2"/>
            <a:r>
              <a:rPr lang="en-US" sz="1800" dirty="0" smtClean="0">
                <a:effectLst/>
              </a:rPr>
              <a:t>3.  Examples</a:t>
            </a:r>
          </a:p>
          <a:p>
            <a:pPr lvl="2"/>
            <a:r>
              <a:rPr lang="en-US" sz="1800" dirty="0" smtClean="0">
                <a:effectLst/>
              </a:rPr>
              <a:t>4.  Training presentation</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54F3603-85C0-4666-8025-5E00B41E72B9}"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UPS Flow Chart</a:t>
            </a:r>
            <a:endParaRPr lang="en-US" dirty="0"/>
          </a:p>
        </p:txBody>
      </p:sp>
      <p:pic>
        <p:nvPicPr>
          <p:cNvPr id="1027" name="Picture 3"/>
          <p:cNvPicPr>
            <a:picLocks noChangeAspect="1" noChangeArrowheads="1"/>
          </p:cNvPicPr>
          <p:nvPr/>
        </p:nvPicPr>
        <p:blipFill>
          <a:blip r:embed="rId2" cstate="print"/>
          <a:srcRect/>
          <a:stretch>
            <a:fillRect/>
          </a:stretch>
        </p:blipFill>
        <p:spPr bwMode="auto">
          <a:xfrm>
            <a:off x="133350" y="895350"/>
            <a:ext cx="8877300" cy="5067300"/>
          </a:xfrm>
          <a:prstGeom prst="rect">
            <a:avLst/>
          </a:prstGeom>
          <a:noFill/>
          <a:ln w="9525">
            <a:noFill/>
            <a:miter lim="800000"/>
            <a:headEnd/>
            <a:tailEnd/>
          </a:ln>
        </p:spPr>
      </p:pic>
      <p:sp>
        <p:nvSpPr>
          <p:cNvPr id="5" name="Oval 4"/>
          <p:cNvSpPr/>
          <p:nvPr/>
        </p:nvSpPr>
        <p:spPr>
          <a:xfrm>
            <a:off x="838200" y="3505200"/>
            <a:ext cx="1219200" cy="1108364"/>
          </a:xfrm>
          <a:prstGeom prst="ellipse">
            <a:avLst/>
          </a:prstGeom>
          <a:solidFill>
            <a:schemeClr val="accent3">
              <a:lumMod val="75000"/>
              <a:alpha val="15000"/>
            </a:schemeClr>
          </a:solidFill>
          <a:ln>
            <a:solidFill>
              <a:schemeClr val="accent3">
                <a:lumMod val="7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b="1" dirty="0" smtClean="0"/>
              <a:t>Attachment 1</a:t>
            </a:r>
            <a:br>
              <a:rPr lang="en-US" sz="3200" b="1" dirty="0" smtClean="0"/>
            </a:br>
            <a:r>
              <a:rPr lang="en-US" sz="3200" b="1" dirty="0" smtClean="0"/>
              <a:t>Table </a:t>
            </a:r>
            <a:r>
              <a:rPr lang="en-US" sz="3200" dirty="0" smtClean="0"/>
              <a:t>of Uniform Performance Standards</a:t>
            </a:r>
            <a:endParaRPr lang="en-US" sz="3200" dirty="0"/>
          </a:p>
        </p:txBody>
      </p:sp>
      <p:sp>
        <p:nvSpPr>
          <p:cNvPr id="4" name="Slide Number Placeholder 3"/>
          <p:cNvSpPr>
            <a:spLocks noGrp="1"/>
          </p:cNvSpPr>
          <p:nvPr>
            <p:ph type="sldNum" sz="quarter" idx="10"/>
          </p:nvPr>
        </p:nvSpPr>
        <p:spPr/>
        <p:txBody>
          <a:bodyPr/>
          <a:lstStyle/>
          <a:p>
            <a:fld id="{A54F3603-85C0-4666-8025-5E00B41E72B9}" type="slidenum">
              <a:rPr lang="en-US" smtClean="0"/>
              <a:pPr/>
              <a:t>8</a:t>
            </a:fld>
            <a:endParaRPr lang="en-US"/>
          </a:p>
        </p:txBody>
      </p:sp>
      <p:sp>
        <p:nvSpPr>
          <p:cNvPr id="5" name="Content Placeholder 4"/>
          <p:cNvSpPr>
            <a:spLocks noGrp="1"/>
          </p:cNvSpPr>
          <p:nvPr>
            <p:ph idx="1"/>
          </p:nvPr>
        </p:nvSpPr>
        <p:spPr>
          <a:xfrm>
            <a:off x="457200" y="1447800"/>
            <a:ext cx="8229600" cy="4343400"/>
          </a:xfrm>
        </p:spPr>
        <p:txBody>
          <a:bodyPr/>
          <a:lstStyle/>
          <a:p>
            <a:r>
              <a:rPr lang="en-US" b="0" dirty="0" smtClean="0">
                <a:effectLst/>
              </a:rPr>
              <a:t>Excel spreadsheet format</a:t>
            </a:r>
          </a:p>
          <a:p>
            <a:endParaRPr lang="en-US" b="0" dirty="0" smtClean="0">
              <a:effectLst/>
            </a:endParaRPr>
          </a:p>
          <a:p>
            <a:r>
              <a:rPr lang="en-US" b="0" dirty="0" smtClean="0">
                <a:effectLst/>
              </a:rPr>
              <a:t>Types of aquatic resources addressed:</a:t>
            </a:r>
          </a:p>
          <a:p>
            <a:pPr lvl="1"/>
            <a:r>
              <a:rPr lang="en-US" b="0" dirty="0" err="1" smtClean="0">
                <a:effectLst/>
              </a:rPr>
              <a:t>Riverine</a:t>
            </a:r>
            <a:endParaRPr lang="en-US" b="0" dirty="0" smtClean="0">
              <a:effectLst/>
            </a:endParaRPr>
          </a:p>
          <a:p>
            <a:pPr lvl="1"/>
            <a:r>
              <a:rPr lang="en-US" b="0" dirty="0" smtClean="0">
                <a:effectLst/>
              </a:rPr>
              <a:t>Tidal</a:t>
            </a:r>
          </a:p>
          <a:p>
            <a:pPr lvl="1"/>
            <a:r>
              <a:rPr lang="en-US" b="0" dirty="0" smtClean="0">
                <a:effectLst/>
              </a:rPr>
              <a:t>Slope wetlands</a:t>
            </a:r>
          </a:p>
          <a:p>
            <a:pPr lvl="1"/>
            <a:r>
              <a:rPr lang="en-US" b="0" dirty="0" err="1" smtClean="0">
                <a:effectLst/>
              </a:rPr>
              <a:t>Depressional</a:t>
            </a:r>
            <a:r>
              <a:rPr lang="en-US" b="0" dirty="0" smtClean="0">
                <a:effectLst/>
              </a:rPr>
              <a:t> wetlands</a:t>
            </a:r>
          </a:p>
          <a:p>
            <a:pPr lvl="1"/>
            <a:r>
              <a:rPr lang="en-US" b="0" dirty="0" smtClean="0">
                <a:effectLst/>
              </a:rPr>
              <a:t>(Buffer habitat)</a:t>
            </a:r>
          </a:p>
          <a:p>
            <a:endParaRPr lang="en-US" b="0" dirty="0" smtClean="0">
              <a:effectLst/>
            </a:endParaRPr>
          </a:p>
          <a:p>
            <a:r>
              <a:rPr lang="en-US" b="0" dirty="0" smtClean="0">
                <a:effectLst/>
              </a:rPr>
              <a:t>Types of performance standards included:</a:t>
            </a:r>
          </a:p>
          <a:p>
            <a:pPr lvl="1"/>
            <a:r>
              <a:rPr lang="en-US" b="0" dirty="0" smtClean="0">
                <a:effectLst/>
              </a:rPr>
              <a:t>Physical</a:t>
            </a:r>
          </a:p>
          <a:p>
            <a:pPr lvl="1"/>
            <a:r>
              <a:rPr lang="en-US" b="0" dirty="0" smtClean="0">
                <a:effectLst/>
              </a:rPr>
              <a:t>Hydrologic</a:t>
            </a:r>
          </a:p>
          <a:p>
            <a:pPr lvl="1"/>
            <a:r>
              <a:rPr lang="en-US" b="0" dirty="0" smtClean="0">
                <a:effectLst/>
              </a:rPr>
              <a:t>Faunal-Diversity Index</a:t>
            </a:r>
          </a:p>
          <a:p>
            <a:pPr lvl="1"/>
            <a:r>
              <a:rPr lang="en-US" b="0" dirty="0" smtClean="0">
                <a:effectLst/>
              </a:rPr>
              <a:t>Flora</a:t>
            </a:r>
          </a:p>
          <a:p>
            <a:pPr lvl="1"/>
            <a:r>
              <a:rPr lang="en-US" b="0" dirty="0" smtClean="0">
                <a:effectLst/>
              </a:rPr>
              <a:t>Water quality (ecological)</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b="1" dirty="0" smtClean="0"/>
              <a:t>Attachment 1 (</a:t>
            </a:r>
            <a:r>
              <a:rPr lang="en-US" sz="3200" dirty="0" smtClean="0"/>
              <a:t>continued</a:t>
            </a:r>
            <a:r>
              <a:rPr lang="en-US" sz="3200" b="1" dirty="0" smtClean="0"/>
              <a:t>)</a:t>
            </a:r>
            <a:br>
              <a:rPr lang="en-US" sz="3200" b="1" dirty="0" smtClean="0"/>
            </a:br>
            <a:r>
              <a:rPr lang="en-US" sz="3200" b="1" dirty="0" smtClean="0"/>
              <a:t>Table </a:t>
            </a:r>
            <a:r>
              <a:rPr lang="en-US" sz="3200" dirty="0" smtClean="0"/>
              <a:t>of Uniform Performance Standards</a:t>
            </a:r>
            <a:endParaRPr lang="en-US" sz="3200" dirty="0"/>
          </a:p>
        </p:txBody>
      </p:sp>
      <p:sp>
        <p:nvSpPr>
          <p:cNvPr id="4" name="Slide Number Placeholder 3"/>
          <p:cNvSpPr>
            <a:spLocks noGrp="1"/>
          </p:cNvSpPr>
          <p:nvPr>
            <p:ph type="sldNum" sz="quarter" idx="10"/>
          </p:nvPr>
        </p:nvSpPr>
        <p:spPr/>
        <p:txBody>
          <a:bodyPr/>
          <a:lstStyle/>
          <a:p>
            <a:fld id="{A54F3603-85C0-4666-8025-5E00B41E72B9}" type="slidenum">
              <a:rPr lang="en-US" smtClean="0"/>
              <a:pPr/>
              <a:t>9</a:t>
            </a:fld>
            <a:endParaRPr lang="en-US"/>
          </a:p>
        </p:txBody>
      </p:sp>
      <p:sp>
        <p:nvSpPr>
          <p:cNvPr id="5" name="Content Placeholder 4"/>
          <p:cNvSpPr>
            <a:spLocks noGrp="1"/>
          </p:cNvSpPr>
          <p:nvPr>
            <p:ph idx="1"/>
          </p:nvPr>
        </p:nvSpPr>
        <p:spPr/>
        <p:txBody>
          <a:bodyPr/>
          <a:lstStyle/>
          <a:p>
            <a:r>
              <a:rPr lang="en-US" b="0" dirty="0" smtClean="0">
                <a:effectLst/>
              </a:rPr>
              <a:t>Table fields (columns):</a:t>
            </a:r>
          </a:p>
          <a:p>
            <a:pPr lvl="1"/>
            <a:endParaRPr lang="en-US" b="0" dirty="0" smtClean="0">
              <a:effectLst/>
            </a:endParaRPr>
          </a:p>
          <a:p>
            <a:pPr lvl="1"/>
            <a:r>
              <a:rPr lang="en-US" b="0" dirty="0" smtClean="0">
                <a:effectLst/>
              </a:rPr>
              <a:t>Performance Standard</a:t>
            </a:r>
          </a:p>
          <a:p>
            <a:pPr lvl="1"/>
            <a:r>
              <a:rPr lang="en-US" b="0" dirty="0" smtClean="0">
                <a:effectLst/>
              </a:rPr>
              <a:t>Reference</a:t>
            </a:r>
          </a:p>
          <a:p>
            <a:pPr lvl="1"/>
            <a:r>
              <a:rPr lang="en-US" b="0" dirty="0" smtClean="0">
                <a:effectLst/>
              </a:rPr>
              <a:t>Target</a:t>
            </a:r>
          </a:p>
          <a:p>
            <a:pPr lvl="1"/>
            <a:r>
              <a:rPr lang="en-US" b="0" dirty="0" smtClean="0">
                <a:effectLst/>
              </a:rPr>
              <a:t>Timing</a:t>
            </a:r>
          </a:p>
          <a:p>
            <a:pPr lvl="1"/>
            <a:r>
              <a:rPr lang="en-US" b="0" dirty="0" smtClean="0">
                <a:effectLst/>
              </a:rPr>
              <a:t>Applicability</a:t>
            </a:r>
          </a:p>
          <a:p>
            <a:pPr lvl="1"/>
            <a:r>
              <a:rPr lang="en-US" b="0" dirty="0" smtClean="0">
                <a:effectLst/>
              </a:rPr>
              <a:t>Suggested measure</a:t>
            </a:r>
          </a:p>
          <a:p>
            <a:pPr lvl="1"/>
            <a:r>
              <a:rPr lang="en-US" b="0" dirty="0" smtClean="0">
                <a:effectLst/>
              </a:rPr>
              <a:t>CFCAM metric</a:t>
            </a:r>
          </a:p>
          <a:p>
            <a:pPr lvl="1"/>
            <a:r>
              <a:rPr lang="en-US" b="0" dirty="0" smtClean="0">
                <a:effectLst/>
              </a:rPr>
              <a:t>Design considerations</a:t>
            </a:r>
          </a:p>
          <a:p>
            <a:pPr lvl="1"/>
            <a:r>
              <a:rPr lang="en-US" b="0" dirty="0" smtClean="0">
                <a:effectLst/>
              </a:rPr>
              <a:t>Guidance</a:t>
            </a:r>
          </a:p>
          <a:p>
            <a:pPr lvl="1"/>
            <a:endParaRPr lang="en-US" b="0" dirty="0" smtClean="0">
              <a:effectLst/>
            </a:endParaRPr>
          </a:p>
          <a:p>
            <a:r>
              <a:rPr lang="en-US" b="0" dirty="0" smtClean="0">
                <a:effectLst/>
              </a:rPr>
              <a:t>Table “demo” in Excel</a:t>
            </a:r>
          </a:p>
          <a:p>
            <a:pPr lvl="1"/>
            <a:endParaRPr lang="en-US" b="0" dirty="0" smtClean="0">
              <a:effectLst/>
            </a:endParaRPr>
          </a:p>
          <a:p>
            <a:pPr lvl="1"/>
            <a:r>
              <a:rPr lang="en-US" b="0" dirty="0" smtClean="0">
                <a:effectLst/>
              </a:rPr>
              <a:t>Open attachment 12505.1</a:t>
            </a:r>
          </a:p>
          <a:p>
            <a:endParaRPr lang="en-US" b="0" dirty="0">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itle Master">
  <a:themeElements>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itl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itl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itl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itl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itl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itl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itl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itl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itl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itl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itl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itl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Slide Master">
  <a:themeElements>
    <a:clrScheme name="Custom 1">
      <a:dk1>
        <a:srgbClr val="000000"/>
      </a:dk1>
      <a:lt1>
        <a:srgbClr val="FFFFFF"/>
      </a:lt1>
      <a:dk2>
        <a:srgbClr val="000000"/>
      </a:dk2>
      <a:lt2>
        <a:srgbClr val="808080"/>
      </a:lt2>
      <a:accent1>
        <a:srgbClr val="6E8778"/>
      </a:accent1>
      <a:accent2>
        <a:srgbClr val="F1D81F"/>
      </a:accent2>
      <a:accent3>
        <a:srgbClr val="EF4135"/>
      </a:accent3>
      <a:accent4>
        <a:srgbClr val="020000"/>
      </a:accent4>
      <a:accent5>
        <a:srgbClr val="6E8778"/>
      </a:accent5>
      <a:accent6>
        <a:srgbClr val="EF4135"/>
      </a:accent6>
      <a:hlink>
        <a:srgbClr val="6E8778"/>
      </a:hlink>
      <a:folHlink>
        <a:srgbClr val="F1D81F"/>
      </a:folHlink>
    </a:clrScheme>
    <a:fontScheme name="Slide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lide 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 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 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 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 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 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 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 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 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 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 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 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QMS Document" ma:contentTypeID="0x010100F1045394DC4540D3B186153FF2D5B186001060F89EBCAC7C48873B0BCD3B5E7520" ma:contentTypeVersion="79" ma:contentTypeDescription="QMS Document" ma:contentTypeScope="" ma:versionID="fa85adc1d1fb9d23fc1699bd139c5927">
  <xsd:schema xmlns:xsd="http://www.w3.org/2001/XMLSchema" xmlns:p="http://schemas.microsoft.com/office/2006/metadata/properties" xmlns:ns1="73A5AD5C-B488-48D9-8983-17B678F390ED" xmlns:ns3="73a5ad5c-b488-48d9-8983-17b678f390ed" targetNamespace="http://schemas.microsoft.com/office/2006/metadata/properties" ma:root="true" ma:fieldsID="3da73406e8df5568f58e7dfcf5b377b4" ns1:_="" ns3:_="">
    <xsd:import namespace="73A5AD5C-B488-48D9-8983-17B678F390ED"/>
    <xsd:import namespace="73a5ad5c-b488-48d9-8983-17b678f390ed"/>
    <xsd:element name="properties">
      <xsd:complexType>
        <xsd:sequence>
          <xsd:element name="documentManagement">
            <xsd:complexType>
              <xsd:all>
                <xsd:element ref="ns1:QMS_x0020_Status" minOccurs="0"/>
                <xsd:element ref="ns1:Description0"/>
                <xsd:element ref="ns3:National_x0020_Process_x0020_Number"/>
                <xsd:element ref="ns1:QMSLocation"/>
                <xsd:element ref="ns1:QMSDistrict" minOccurs="0"/>
                <xsd:element ref="ns3:Primary_x0020_Community_x0020_of_x0020_Practice" minOccurs="0"/>
                <xsd:element ref="ns3:Affected_x0020_Communities_x0020_of_x0020_Practice" minOccurs="0"/>
                <xsd:element ref="ns3:Process_x0020_Type" minOccurs="0"/>
                <xsd:element ref="ns1:Advocate_x002f_Process_x0020_Ownder" minOccurs="0"/>
                <xsd:element ref="ns1:Point_x0020_of_x0020_Contact" minOccurs="0"/>
                <xsd:element ref="ns1:_x0032_nd_x0020_Point_x0020_of_x0020_Contact" minOccurs="0"/>
                <xsd:element ref="ns3:Author_x002f_Subject_x0020_Matter_x0020_Expert_x0020__x0028_SME_x0029__x0020_2" minOccurs="0"/>
                <xsd:element ref="ns1:_x0032_nd_x0020_Author" minOccurs="0"/>
                <xsd:element ref="ns1:QMSOffice" minOccurs="0"/>
                <xsd:element ref="ns3:Affected_x0020_Offices" minOccurs="0"/>
                <xsd:element ref="ns3:ES_x0020_Supplement_x0020__x003f_" minOccurs="0"/>
                <xsd:element ref="ns3:Attachment_x002d__x003f_" minOccurs="0"/>
                <xsd:element ref="ns3:Key_x0020_Process_x002d__x003f_" minOccurs="0"/>
                <xsd:element ref="ns3:Best_x0020_Practice" minOccurs="0"/>
                <xsd:element ref="ns3:Best_x0020_Practice_x0020_Process_x0020_Notes" minOccurs="0"/>
                <xsd:element ref="ns1:ISOStandardParagraphNumber" minOccurs="0"/>
                <xsd:element ref="ns3:FAR_x0020_Provision_x0020_or_x0020_Clause" minOccurs="0"/>
                <xsd:element ref="ns3:DFAR_x0020_Listing" minOccurs="0"/>
                <xsd:element ref="ns3:Process_x0020_Reviewd_x0020_By" minOccurs="0"/>
                <xsd:element ref="ns3:Process_x0020_Reviewed_x0020_Date" minOccurs="0"/>
                <xsd:element ref="ns1:Reviewed_x0020_By" minOccurs="0"/>
                <xsd:element ref="ns3:Process_x0020_Reviewed_x0020_By_x0020__x0028_Open_x0020_Text_x0029_" minOccurs="0"/>
                <xsd:element ref="ns3:CPI_x0020_Initiative_x0020_In_x0020_Progress_x002d__x003f_" minOccurs="0"/>
                <xsd:element ref="ns3:CPI_x0020_Project_x0020_Owner" minOccurs="0"/>
                <xsd:element ref="ns3:CPI_x0020_Initiative_x0020_Date_x0020_Planned" minOccurs="0"/>
                <xsd:element ref="ns1:LSS_x002f_CPI_x0020_date_x0020_completed" minOccurs="0"/>
                <xsd:element ref="ns3:CPI_x0020_Project_x0020_Owner0" minOccurs="0"/>
                <xsd:element ref="ns3:CPI_x0020_Army_x0020_PowerSteering_x0020_Link" minOccurs="0"/>
                <xsd:element ref="ns3:CPI_x0020_Army_x0020_PowerSteering_x0020_Number" minOccurs="0"/>
                <xsd:element ref="ns3:ACE_x002d_IT_x0020_IMIT_x0020_Mission_x0020_Area" minOccurs="0"/>
                <xsd:element ref="ns3:ACE_x002d_IT_x0020_MissionAreaClass" minOccurs="0"/>
                <xsd:element ref="ns3:ACE_x002d_IT_x0020_ServiceCategory" minOccurs="0"/>
                <xsd:element ref="ns3:ACE_x002d_IT_x0020_ServiceArea" minOccurs="0"/>
                <xsd:element ref="ns3:POD_x0020_Unique_x0020_Process_x0020_Number" minOccurs="0"/>
                <xsd:element ref="ns3:POD_x0020_Category" minOccurs="0"/>
                <xsd:element ref="ns3:Unique_x0020_Local_x002f_Regional_x0020_Office_x002f_Owner" minOccurs="0"/>
                <xsd:element ref="ns3:Unique_x0020_Local_x002f_Regional_x0020_Lower_x0020_Level_x0020_Office_x002f_Owner" minOccurs="0"/>
                <xsd:element ref="ns3:Unique_x0020_Other" minOccurs="0"/>
                <xsd:element ref="ns3:Unique_x0020_Local_x002f_Regional_x0020_Other_x0020__x0023_2" minOccurs="0"/>
                <xsd:element ref="ns3:Unique_x0020_Local_x002f_Regional_x0020_Other_x0020__x0023_3" minOccurs="0"/>
                <xsd:element ref="ns3:Unique_x0020_Local_x002f_Regional_x0020_Other_x0020__x0023_4" minOccurs="0"/>
                <xsd:element ref="ns3:Unique_x0020_Local_x002f_Regional_x0020_Other_x0020__x0023_5" minOccurs="0"/>
                <xsd:element ref="ns1:ProcessNumber" minOccurs="0"/>
                <xsd:element ref="ns1:LegacyProcess" minOccurs="0"/>
                <xsd:element ref="ns1:LegacyProcessLink" minOccurs="0"/>
                <xsd:element ref="ns3:Subregion_x0020_or_x0020_District" minOccurs="0"/>
              </xsd:all>
            </xsd:complexType>
          </xsd:element>
        </xsd:sequence>
      </xsd:complexType>
    </xsd:element>
  </xsd:schema>
  <xsd:schema xmlns:xsd="http://www.w3.org/2001/XMLSchema" xmlns:dms="http://schemas.microsoft.com/office/2006/documentManagement/types" targetNamespace="73A5AD5C-B488-48D9-8983-17B678F390ED" elementFormDefault="qualified">
    <xsd:import namespace="http://schemas.microsoft.com/office/2006/documentManagement/types"/>
    <xsd:element name="QMS_x0020_Status" ma:index="0" nillable="true" ma:displayName="QMS Status" ma:default="Draft" ma:description="The current status of this document. Only Published documents can be searched by general USACE population." ma:format="Dropdown" ma:internalName="QMS_x0020_Status">
      <xsd:simpleType>
        <xsd:restriction base="dms:Choice">
          <xsd:enumeration value="Draft"/>
          <xsd:enumeration value="Published"/>
          <xsd:enumeration value="Archived"/>
        </xsd:restriction>
      </xsd:simpleType>
    </xsd:element>
    <xsd:element name="Description0" ma:index="3" ma:displayName="Description" ma:description="Provide a short description or purpose of the processes" ma:internalName="Description0">
      <xsd:simpleType>
        <xsd:restriction base="dms:Note"/>
      </xsd:simpleType>
    </xsd:element>
    <xsd:element name="QMSLocation" ma:index="5" ma:displayName="Location" ma:description="This is the designator for what MSC, Center, ERDC, HPO is responsible for the process" ma:list="{9643DA93-9FAA-4943-BFCE-17207E54ADB9}" ma:internalName="QMSLocation" ma:showField="Title">
      <xsd:simpleType>
        <xsd:restriction base="dms:Lookup"/>
      </xsd:simpleType>
    </xsd:element>
    <xsd:element name="QMSDistrict" ma:index="6" nillable="true" ma:displayName="District" ma:description="This is the designator for the lower lever location at the district or lab" ma:list="{4B8E5BF8-F3BD-476C-9804-7A4E8442BDF9}" ma:internalName="QMSDistrict" ma:readOnly="false" ma:showField="Title">
      <xsd:simpleType>
        <xsd:restriction base="dms:Lookup"/>
      </xsd:simpleType>
    </xsd:element>
    <xsd:element name="Advocate_x002f_Process_x0020_Ownder" ma:index="10" nillable="true" ma:displayName="Process Champion" ma:description="The functional office, CoP representative, or higher-level organization (e.g. CECW-E, CEMVK-PM) providing oversight or ownership on the process." ma:internalName="Advocate_x002f_Process_x0020_Ownder">
      <xsd:simpleType>
        <xsd:restriction base="dms:Text">
          <xsd:maxLength value="255"/>
        </xsd:restriction>
      </xsd:simpleType>
    </xsd:element>
    <xsd:element name="Point_x0020_of_x0020_Contact" ma:index="11" nillable="true" ma:displayName="Point of Contact" ma:description="A Headquarters or assigned person that provides guidance to, directs, and/or assists the author in development and maintenance of a process – Should be entered by the person uploading the document." ma:list="UserInfo" ma:internalName="Point_x0020_of_x0020_Contact"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x0032_nd_x0020_Point_x0020_of_x0020_Contact" ma:index="12" nillable="true" ma:displayName="2nd POC" ma:description="A Headquarters or assigned person that provides guidance to, directs, and/or assists the author in development and maintenance of a process – Should be entered by the person uploading the document." ma:list="UserInfo" ma:internalName="_x0032_nd_x0020_Point_x0020_of_x0020_Contact"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x0032_nd_x0020_Author" ma:index="14" nillable="true" ma:displayName="2nd Author" ma:description="The person assigned that is given responsibility to write, develop or revise the processes working with the POC/Gatekeeper. This should be entered by the person uploading the document." ma:list="UserInfo" ma:internalName="_x0032_nd_x0020_Autho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QMSOffice" ma:index="16" nillable="true" ma:displayName="Office" ma:description="Local office that has primary responsibility" ma:list="{657439C5-C92F-4994-B7BC-E2749F008B95}" ma:internalName="QMSOffice" ma:showField="Title">
      <xsd:simpleType>
        <xsd:restriction base="dms:Lookup"/>
      </xsd:simpleType>
    </xsd:element>
    <xsd:element name="ISOStandardParagraphNumber" ma:index="23" nillable="true" ma:displayName="ISO Standard Paragraph Number" ma:description="Linking ISO9001 paragraph number(s) to a process to assist in external audit reviews and certification." ma:list="{EAC24E67-F464-4B4A-B3B6-2993C41B24EC}" ma:internalName="ISOStandardParagraphNumber" ma:showField="Title">
      <xsd:complexType>
        <xsd:complexContent>
          <xsd:extension base="dms:MultiChoiceLookup">
            <xsd:sequence>
              <xsd:element name="Value" type="dms:Lookup" maxOccurs="unbounded" minOccurs="0" nillable="true"/>
            </xsd:sequence>
          </xsd:extension>
        </xsd:complexContent>
      </xsd:complexType>
    </xsd:element>
    <xsd:element name="Reviewed_x0020_By" ma:index="28" nillable="true" ma:displayName="Process Reviewed or Comments" ma:description="This is a free-form text field that can be used to capture any comments on a process that has been reviewed" ma:internalName="Reviewed_x0020_By">
      <xsd:simpleType>
        <xsd:restriction base="dms:Note"/>
      </xsd:simpleType>
    </xsd:element>
    <xsd:element name="LSS_x002f_CPI_x0020_date_x0020_completed" ma:index="33" nillable="true" ma:displayName="CPI Initiative Date Completed" ma:description="The date of a CPI project completed in PowerSteering improved process must be published in QMS" ma:format="DateOnly" ma:internalName="LSS_x002f_CPI_x0020_date_x0020_completed">
      <xsd:simpleType>
        <xsd:restriction base="dms:DateTime"/>
      </xsd:simpleType>
    </xsd:element>
    <xsd:element name="ProcessNumber" ma:index="50" nillable="true" ma:displayName="Process ID" ma:description="This is the actual process number of the business process" ma:hidden="true" ma:internalName="ProcessNumber" ma:readOnly="false">
      <xsd:simpleType>
        <xsd:restriction base="dms:Text"/>
      </xsd:simpleType>
    </xsd:element>
    <xsd:element name="LegacyProcess" ma:index="51" nillable="true" ma:displayName="Legacy Process" ma:description="" ma:hidden="true" ma:internalName="LegacyProcess" ma:readOnly="false">
      <xsd:simpleType>
        <xsd:restriction base="dms:Boolean"/>
      </xsd:simpleType>
    </xsd:element>
    <xsd:element name="LegacyProcessLink" ma:index="52" nillable="true" ma:displayName="Legacy Process Link" ma:description="Link to the business process in the archived list" ma:hidden="true" ma:internalName="LegacyProcessLink"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dms="http://schemas.microsoft.com/office/2006/documentManagement/types" targetNamespace="73a5ad5c-b488-48d9-8983-17b678f390ed" elementFormDefault="qualified">
    <xsd:import namespace="http://schemas.microsoft.com/office/2006/documentManagement/types"/>
    <xsd:element name="National_x0020_Process_x0020_Number" ma:index="4" ma:displayName="Process Number" ma:description="Chose the best numbering series that the process should fall under, process will be stored in this area to be used for unique views." ma:list="{5b5de30e-7a15-49fb-966b-024a96836119}" ma:internalName="National_x0020_Process_x0020_Number" ma:showField="Display_x0020_Name">
      <xsd:simpleType>
        <xsd:restriction base="dms:Lookup"/>
      </xsd:simpleType>
    </xsd:element>
    <xsd:element name="Primary_x0020_Community_x0020_of_x0020_Practice" ma:index="7" nillable="true" ma:displayName="Primary Community of Practice" ma:description="Identify the primary functional office or CoP who is responsible for the process" ma:list="{4029f67c-7f98-44ea-88ee-2c68180420c3}" ma:internalName="Primary_x0020_Community_x0020_of_x0020_Practice" ma:showField="Display_x0020_Name">
      <xsd:simpleType>
        <xsd:restriction base="dms:Lookup"/>
      </xsd:simpleType>
    </xsd:element>
    <xsd:element name="Affected_x0020_Communities_x0020_of_x0020_Practice" ma:index="8" nillable="true" ma:displayName="Affected Communities of Practice" ma:description="Identify the functional office(s) or CoP(s) that are affected by or touched by the process" ma:list="{4029f67c-7f98-44ea-88ee-2c68180420c3}" ma:internalName="Affected_x0020_Communities_x0020_of_x0020_Practice" ma:showField="Display_x0020_Name">
      <xsd:complexType>
        <xsd:complexContent>
          <xsd:extension base="dms:MultiChoiceLookup">
            <xsd:sequence>
              <xsd:element name="Value" type="dms:Lookup" maxOccurs="unbounded" minOccurs="0" nillable="true"/>
            </xsd:sequence>
          </xsd:extension>
        </xsd:complexContent>
      </xsd:complexType>
    </xsd:element>
    <xsd:element name="Process_x0020_Type" ma:index="9" nillable="true" ma:displayName="Process Type" ma:description="Identify who the primary audience maybe" ma:list="{da8b7f1e-53e3-48fe-988c-4242d6352e8e}" ma:internalName="Process_x0020_Type" ma:showField="Display_x0020_Name">
      <xsd:simpleType>
        <xsd:restriction base="dms:Lookup"/>
      </xsd:simpleType>
    </xsd:element>
    <xsd:element name="Author_x002f_Subject_x0020_Matter_x0020_Expert_x0020__x0028_SME_x0029__x0020_2" ma:index="13" nillable="true" ma:displayName="Author/Subject Matter Expert (SME) 2" ma:description="The person assigned that is given responsibility to support the writing, developing or revising the process. Entered by the person uploading the document." ma:list="UserInfo" ma:internalName="Author_x002f_Subject_x0020_Matter_x0020_Expert_x0020__x0028_SME_x0029__x0020_2"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ffected_x0020_Offices" ma:index="17" nillable="true" ma:displayName="Affected Offices" ma:description="Listing of local Offices that are touched or affected by this process" ma:list="{657439c5-c92f-4994-b7bc-e2749f008b95}" ma:internalName="Affected_x0020_Offices" ma:showField="Title">
      <xsd:complexType>
        <xsd:complexContent>
          <xsd:extension base="dms:MultiChoiceLookup">
            <xsd:sequence>
              <xsd:element name="Value" type="dms:Lookup" maxOccurs="unbounded" minOccurs="0" nillable="true"/>
            </xsd:sequence>
          </xsd:extension>
        </xsd:complexContent>
      </xsd:complexType>
    </xsd:element>
    <xsd:element name="ES_x0020_Supplement_x0020__x003f_" ma:index="18" nillable="true" ma:displayName="ES Supplement ?" ma:default="0" ma:description="Indicate “Yes” if this is a supplement to an HQ ES process either at MSC or District only." ma:internalName="ES_x0020_Supplement_x0020__x003f_">
      <xsd:simpleType>
        <xsd:restriction base="dms:Boolean"/>
      </xsd:simpleType>
    </xsd:element>
    <xsd:element name="Attachment_x002d__x003f_" ma:index="19" nillable="true" ma:displayName="Attachment-?" ma:default="0" ma:description="Check the box if this is an attachment to a process" ma:internalName="Attachment_x002d__x003f_">
      <xsd:simpleType>
        <xsd:restriction base="dms:Boolean"/>
      </xsd:simpleType>
    </xsd:element>
    <xsd:element name="Key_x0020_Process_x002d__x003f_" ma:index="20" nillable="true" ma:displayName="Key Process-?" ma:default="0" ma:description="This field identifies if this process is one of the Key or Critical Process for that particular Functional Office/CoP." ma:internalName="Key_x0020_Process_x002d__x003f_">
      <xsd:simpleType>
        <xsd:restriction base="dms:Boolean"/>
      </xsd:simpleType>
    </xsd:element>
    <xsd:element name="Best_x0020_Practice" ma:index="21" nillable="true" ma:displayName="Best Practice - Process" ma:default="0" ma:description="This field is used to Nominated as USACE Best Practice" ma:internalName="Best_x0020_Practice" ma:readOnly="false">
      <xsd:simpleType>
        <xsd:restriction base="dms:Boolean"/>
      </xsd:simpleType>
    </xsd:element>
    <xsd:element name="Best_x0020_Practice_x0020_Process_x0020_Notes" ma:index="22" nillable="true" ma:displayName="Best Practice Process Notes" ma:description="General note on why this process should be recognized as a USACE best practice" ma:internalName="Best_x0020_Practice_x0020_Process_x0020_Notes">
      <xsd:simpleType>
        <xsd:restriction base="dms:Note"/>
      </xsd:simpleType>
    </xsd:element>
    <xsd:element name="FAR_x0020_Provision_x0020_or_x0020_Clause" ma:index="24" nillable="true" ma:displayName="FAR Provision or Clause" ma:description="Linking a FAR clause to a process to help Contracting identify processes and create unique views." ma:list="{9b9990c6-528b-4a11-96e2-3115424c994f}" ma:internalName="FAR_x0020_Provision_x0020_or_x0020_Clause" ma:showField="Title">
      <xsd:complexType>
        <xsd:complexContent>
          <xsd:extension base="dms:MultiChoiceLookup">
            <xsd:sequence>
              <xsd:element name="Value" type="dms:Lookup" maxOccurs="unbounded" minOccurs="0" nillable="true"/>
            </xsd:sequence>
          </xsd:extension>
        </xsd:complexContent>
      </xsd:complexType>
    </xsd:element>
    <xsd:element name="DFAR_x0020_Listing" ma:index="25" nillable="true" ma:displayName="DFAR Listing" ma:description="Linking a DFAR clause to a process to help Contracting identify processes and create unique views." ma:list="{98deb68f-acb4-427d-bf20-ba5129963110}" ma:internalName="DFAR_x0020_Listing" ma:showField="Title">
      <xsd:complexType>
        <xsd:complexContent>
          <xsd:extension base="dms:MultiChoiceLookup">
            <xsd:sequence>
              <xsd:element name="Value" type="dms:Lookup" maxOccurs="unbounded" minOccurs="0" nillable="true"/>
            </xsd:sequence>
          </xsd:extension>
        </xsd:complexContent>
      </xsd:complexType>
    </xsd:element>
    <xsd:element name="Process_x0020_Reviewd_x0020_By" ma:index="26" nillable="true" ma:displayName="Process Reviewed By" ma:description="This is name of the persons who has reviewed the process" ma:list="UserInfo" ma:internalName="Process_x0020_Reviewd_x0020_By"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cess_x0020_Reviewed_x0020_Date" ma:index="27" nillable="true" ma:displayName="Process Reviewed Date" ma:description="Date the process was last reviewed" ma:format="DateOnly" ma:internalName="Process_x0020_Reviewed_x0020_Date">
      <xsd:simpleType>
        <xsd:restriction base="dms:DateTime"/>
      </xsd:simpleType>
    </xsd:element>
    <xsd:element name="Process_x0020_Reviewed_x0020_By_x0020__x0028_Open_x0020_Text_x0029_" ma:index="29" nillable="true" ma:displayName="Process Reviewed By (Open Text)" ma:description="This is an open text field to allow unique or multiply names" ma:internalName="Process_x0020_Reviewed_x0020_By_x0020__x0028_Open_x0020_Text_x0029_">
      <xsd:simpleType>
        <xsd:restriction base="dms:Text">
          <xsd:maxLength value="255"/>
        </xsd:restriction>
      </xsd:simpleType>
    </xsd:element>
    <xsd:element name="CPI_x0020_Initiative_x0020_In_x0020_Progress_x002d__x003f_" ma:index="30" nillable="true" ma:displayName="CPI/LSS - Process Linked to a CPI Project –?" ma:default="No" ma:description="“CPI Initiative In Progress” This field is used to identify a process that will be improved using the LSS tools." ma:format="RadioButtons" ma:internalName="CPI_x0020_Initiative_x0020_In_x0020_Progress_x002d__x003f_">
      <xsd:simpleType>
        <xsd:restriction base="dms:Choice">
          <xsd:enumeration value="No"/>
          <xsd:enumeration value="Yes-CPI/LSS Project Planned"/>
          <xsd:enumeration value="Yes-CPI/LSS Project Underway"/>
          <xsd:enumeration value="Yes-CPI/LSS Project Completed"/>
        </xsd:restriction>
      </xsd:simpleType>
    </xsd:element>
    <xsd:element name="CPI_x0020_Project_x0020_Owner" ma:index="31" nillable="true" ma:displayName="CPI Project Manager (Candidate Doing Project)" ma:description="The person who is project manager for the CPI project or improvement" ma:list="UserInfo" ma:internalName="CPI_x0020_Project_x0020_Owner"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PI_x0020_Initiative_x0020_Date_x0020_Planned" ma:index="32" nillable="true" ma:displayName="CPI Initiative Date Planned" ma:description="The date when a CPII project is being considered and linked to an existing process or to a dummy (names but not developed) process in the QMS." ma:format="DateOnly" ma:internalName="CPI_x0020_Initiative_x0020_Date_x0020_Planned">
      <xsd:simpleType>
        <xsd:restriction base="dms:DateTime"/>
      </xsd:simpleType>
    </xsd:element>
    <xsd:element name="CPI_x0020_Project_x0020_Owner0" ma:index="34" nillable="true" ma:displayName="CPI Project Owner (Gate Approver)" ma:description="The person identified in Army PowerSteering as the project owner" ma:list="UserInfo" ma:internalName="CPI_x0020_Project_x0020_Owner0"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PI_x0020_Army_x0020_PowerSteering_x0020_Link" ma:index="35" nillable="true" ma:displayName="Army PowerSteering Link" ma:description="The hyperlink to the PoweSteering, if access denied request from Karl Trunk at HQ USACE" ma:format="Hyperlink" ma:internalName="CPI_x0020_Army_x0020_PowerSteering_x0020_Link">
      <xsd:complexType>
        <xsd:complexContent>
          <xsd:extension base="dms:URL">
            <xsd:sequence>
              <xsd:element name="Url" type="dms:ValidUrl" minOccurs="0" nillable="true"/>
              <xsd:element name="Description" type="xsd:string" nillable="true"/>
            </xsd:sequence>
          </xsd:extension>
        </xsd:complexContent>
      </xsd:complexType>
    </xsd:element>
    <xsd:element name="CPI_x0020_Army_x0020_PowerSteering_x0020_Number" ma:index="36" nillable="true" ma:displayName="Army PowerSteering Number" ma:description="The number assigned in PoweSteering for this project" ma:internalName="CPI_x0020_Army_x0020_PowerSteering_x0020_Number">
      <xsd:simpleType>
        <xsd:restriction base="dms:Text">
          <xsd:maxLength value="255"/>
        </xsd:restriction>
      </xsd:simpleType>
    </xsd:element>
    <xsd:element name="ACE_x002d_IT_x0020_IMIT_x0020_Mission_x0020_Area" ma:index="37" nillable="true" ma:displayName="ACE-IT IMIT MissionArea" ma:list="{7c96f37d-e25d-42c3-9cb2-beec50aaa4b9}" ma:internalName="ACE_x002d_IT_x0020_IMIT_x0020_Mission_x0020_Area" ma:readOnly="false" ma:showField="Title">
      <xsd:simpleType>
        <xsd:restriction base="dms:Lookup"/>
      </xsd:simpleType>
    </xsd:element>
    <xsd:element name="ACE_x002d_IT_x0020_MissionAreaClass" ma:index="38" nillable="true" ma:displayName="ACE-IT MissionAreaClass" ma:list="{488df461-588b-4423-84b2-9b8fd8146815}" ma:internalName="ACE_x002d_IT_x0020_MissionAreaClass" ma:showField="Title">
      <xsd:simpleType>
        <xsd:restriction base="dms:Lookup"/>
      </xsd:simpleType>
    </xsd:element>
    <xsd:element name="ACE_x002d_IT_x0020_ServiceCategory" ma:index="39" nillable="true" ma:displayName="ACE-IT ServiceCategory" ma:list="{4a5dc04f-46a1-48e8-9bdf-e245a864ce93}" ma:internalName="ACE_x002d_IT_x0020_ServiceCategory" ma:showField="Title">
      <xsd:simpleType>
        <xsd:restriction base="dms:Lookup"/>
      </xsd:simpleType>
    </xsd:element>
    <xsd:element name="ACE_x002d_IT_x0020_ServiceArea" ma:index="40" nillable="true" ma:displayName="ACE-IT ServiceArea" ma:list="{82a7ccbf-1490-401b-87ea-f30c927355bc}" ma:internalName="ACE_x002d_IT_x0020_ServiceArea" ma:showField="Title">
      <xsd:simpleType>
        <xsd:restriction base="dms:Lookup"/>
      </xsd:simpleType>
    </xsd:element>
    <xsd:element name="POD_x0020_Unique_x0020_Process_x0020_Number" ma:index="41" nillable="true" ma:displayName="U Process Number" ma:description="This is an area to identify a unique number for a local/region that can be used for special views or during transition over to the USACE QMS" ma:internalName="POD_x0020_Unique_x0020_Process_x0020_Number">
      <xsd:simpleType>
        <xsd:restriction base="dms:Text">
          <xsd:maxLength value="255"/>
        </xsd:restriction>
      </xsd:simpleType>
    </xsd:element>
    <xsd:element name="POD_x0020_Category" ma:index="42" nillable="true" ma:displayName="U Category" ma:description="Local/Regional to use for custom grouping or views" ma:internalName="POD_x0020_Category">
      <xsd:simpleType>
        <xsd:restriction base="dms:Text">
          <xsd:maxLength value="255"/>
        </xsd:restriction>
      </xsd:simpleType>
    </xsd:element>
    <xsd:element name="Unique_x0020_Local_x002f_Regional_x0020_Office_x002f_Owner" ma:index="43" nillable="true" ma:displayName="U Office/Owner" ma:description="The local or regional unique office" ma:internalName="Unique_x0020_Local_x002f_Regional_x0020_Office_x002f_Owner">
      <xsd:simpleType>
        <xsd:restriction base="dms:Text">
          <xsd:maxLength value="255"/>
        </xsd:restriction>
      </xsd:simpleType>
    </xsd:element>
    <xsd:element name="Unique_x0020_Local_x002f_Regional_x0020_Lower_x0020_Level_x0020_Office_x002f_Owner" ma:index="44" nillable="true" ma:displayName="U Lower Level Office/Owner" ma:internalName="Unique_x0020_Local_x002f_Regional_x0020_Lower_x0020_Level_x0020_Office_x002f_Owner">
      <xsd:simpleType>
        <xsd:restriction base="dms:Text">
          <xsd:maxLength value="255"/>
        </xsd:restriction>
      </xsd:simpleType>
    </xsd:element>
    <xsd:element name="Unique_x0020_Other" ma:index="45" nillable="true" ma:displayName="U Other" ma:internalName="Unique_x0020_Other">
      <xsd:simpleType>
        <xsd:restriction base="dms:Text">
          <xsd:maxLength value="255"/>
        </xsd:restriction>
      </xsd:simpleType>
    </xsd:element>
    <xsd:element name="Unique_x0020_Local_x002f_Regional_x0020_Other_x0020__x0023_2" ma:index="46" nillable="true" ma:displayName="U Other #2" ma:internalName="Unique_x0020_Local_x002f_Regional_x0020_Other_x0020__x0023_2">
      <xsd:simpleType>
        <xsd:restriction base="dms:Text">
          <xsd:maxLength value="255"/>
        </xsd:restriction>
      </xsd:simpleType>
    </xsd:element>
    <xsd:element name="Unique_x0020_Local_x002f_Regional_x0020_Other_x0020__x0023_3" ma:index="47" nillable="true" ma:displayName="U Other #3" ma:internalName="Unique_x0020_Local_x002f_Regional_x0020_Other_x0020__x0023_3">
      <xsd:simpleType>
        <xsd:restriction base="dms:Text">
          <xsd:maxLength value="255"/>
        </xsd:restriction>
      </xsd:simpleType>
    </xsd:element>
    <xsd:element name="Unique_x0020_Local_x002f_Regional_x0020_Other_x0020__x0023_4" ma:index="48" nillable="true" ma:displayName="U Other #4" ma:description="Additonal field for unique local aor regional requirments" ma:internalName="Unique_x0020_Local_x002f_Regional_x0020_Other_x0020__x0023_4">
      <xsd:simpleType>
        <xsd:restriction base="dms:Text">
          <xsd:maxLength value="255"/>
        </xsd:restriction>
      </xsd:simpleType>
    </xsd:element>
    <xsd:element name="Unique_x0020_Local_x002f_Regional_x0020_Other_x0020__x0023_5" ma:index="49" nillable="true" ma:displayName="U Other #5" ma:description="Unique item" ma:internalName="Unique_x0020_Local_x002f_Regional_x0020_Other_x0020__x0023_5">
      <xsd:simpleType>
        <xsd:restriction base="dms:Text">
          <xsd:maxLength value="255"/>
        </xsd:restriction>
      </xsd:simpleType>
    </xsd:element>
    <xsd:element name="Subregion_x0020_or_x0020_District" ma:index="53" nillable="true" ma:displayName="Subregion or District" ma:hidden="true" ma:list="{fc8a93fa-c1c8-4f5e-bccd-69abc1f0261e}" ma:internalName="Subregion_x0020_or_x0020_District" ma:readOnly="false" ma:showField="Title">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6" ma:displayName="Content Type" ma:readOnly="true"/>
        <xsd:element ref="dc:title" minOccurs="0" maxOccurs="1" ma:index="2" ma:displayName="Title:"/>
        <xsd:element ref="dc:subject" minOccurs="0" maxOccurs="1"/>
        <xsd:element ref="dc:description" minOccurs="0" maxOccurs="1"/>
        <xsd:element name="keywords" minOccurs="0" maxOccurs="1" type="xsd:string" ma:index="15"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FAR_x0020_Provision_x0020_or_x0020_Clause xmlns="73a5ad5c-b488-48d9-8983-17b678f390ed"/>
    <Process_x0020_Reviewed_x0020_By_x0020__x0028_Open_x0020_Text_x0029_ xmlns="73a5ad5c-b488-48d9-8983-17b678f390ed" xsi:nil="true"/>
    <Unique_x0020_Local_x002f_Regional_x0020_Lower_x0020_Level_x0020_Office_x002f_Owner xmlns="73a5ad5c-b488-48d9-8983-17b678f390ed" xsi:nil="true"/>
    <Author_x002f_Subject_x0020_Matter_x0020_Expert_x0020__x0028_SME_x0029__x0020_2 xmlns="73a5ad5c-b488-48d9-8983-17b678f390ed">
      <UserInfo>
        <DisplayName/>
        <AccountId xsi:nil="true"/>
        <AccountType/>
      </UserInfo>
    </Author_x002f_Subject_x0020_Matter_x0020_Expert_x0020__x0028_SME_x0029__x0020_2>
    <ES_x0020_Supplement_x0020__x003f_ xmlns="73a5ad5c-b488-48d9-8983-17b678f390ed">false</ES_x0020_Supplement_x0020__x003f_>
    <QMSDistrict xmlns="73A5AD5C-B488-48D9-8983-17B678F390ED" xsi:nil="true"/>
    <Best_x0020_Practice_x0020_Process_x0020_Notes xmlns="73a5ad5c-b488-48d9-8983-17b678f390ed" xsi:nil="true"/>
    <POD_x0020_Unique_x0020_Process_x0020_Number xmlns="73a5ad5c-b488-48d9-8983-17b678f390ed" xsi:nil="true"/>
    <Unique_x0020_Other xmlns="73a5ad5c-b488-48d9-8983-17b678f390ed" xsi:nil="true"/>
    <Unique_x0020_Local_x002f_Regional_x0020_Other_x0020__x0023_3 xmlns="73a5ad5c-b488-48d9-8983-17b678f390ed" xsi:nil="true"/>
    <QMSLocation xmlns="73A5AD5C-B488-48D9-8983-17B678F390ED">9</QMSLocation>
    <Advocate_x002f_Process_x0020_Ownder xmlns="73A5AD5C-B488-48D9-8983-17B678F390ED">CESPD-PDS-O</Advocate_x002f_Process_x0020_Ownder>
    <Affected_x0020_Communities_x0020_of_x0020_Practice xmlns="73a5ad5c-b488-48d9-8983-17b678f390ed"/>
    <Affected_x0020_Offices xmlns="73a5ad5c-b488-48d9-8983-17b678f390ed"/>
    <Attachment_x002d__x003f_ xmlns="73a5ad5c-b488-48d9-8983-17b678f390ed">true</Attachment_x002d__x003f_>
    <Unique_x0020_Local_x002f_Regional_x0020_Other_x0020__x0023_2 xmlns="73a5ad5c-b488-48d9-8983-17b678f390ed" xsi:nil="true"/>
    <_x0032_nd_x0020_Point_x0020_of_x0020_Contact xmlns="73A5AD5C-B488-48D9-8983-17B678F390ED">
      <UserInfo>
        <DisplayName>Swenson, Daniel P SPL</DisplayName>
        <AccountId>13553</AccountId>
        <AccountType/>
      </UserInfo>
    </_x0032_nd_x0020_Point_x0020_of_x0020_Contact>
    <Reviewed_x0020_By xmlns="73A5AD5C-B488-48D9-8983-17B678F390ED" xsi:nil="true"/>
    <CPI_x0020_Project_x0020_Owner0 xmlns="73a5ad5c-b488-48d9-8983-17b678f390ed">
      <UserInfo>
        <DisplayName/>
        <AccountId xsi:nil="true"/>
        <AccountType/>
      </UserInfo>
    </CPI_x0020_Project_x0020_Owner0>
    <CPI_x0020_Army_x0020_PowerSteering_x0020_Number xmlns="73a5ad5c-b488-48d9-8983-17b678f390ed" xsi:nil="true"/>
    <QMSOffice xmlns="73A5AD5C-B488-48D9-8983-17B678F390ED">95</QMSOffice>
    <QMS_x0020_Status xmlns="73A5AD5C-B488-48D9-8983-17B678F390ED">Published</QMS_x0020_Status>
    <Process_x0020_Type xmlns="73a5ad5c-b488-48d9-8983-17b678f390ed">3</Process_x0020_Type>
    <ISOStandardParagraphNumber xmlns="73A5AD5C-B488-48D9-8983-17B678F390ED"/>
    <Description0 xmlns="73A5AD5C-B488-48D9-8983-17B678F390ED">Attachment 4 to 12505-SPD Uniform Performance Standards for Compensatory Mitigation Requirements</Description0>
    <Primary_x0020_Community_x0020_of_x0020_Practice xmlns="73a5ad5c-b488-48d9-8983-17b678f390ed">16</Primary_x0020_Community_x0020_of_x0020_Practice>
    <LSS_x002f_CPI_x0020_date_x0020_completed xmlns="73A5AD5C-B488-48D9-8983-17B678F390ED" xsi:nil="true"/>
    <POD_x0020_Category xmlns="73a5ad5c-b488-48d9-8983-17b678f390ed" xsi:nil="true"/>
    <Unique_x0020_Local_x002f_Regional_x0020_Other_x0020__x0023_5 xmlns="73a5ad5c-b488-48d9-8983-17b678f390ed" xsi:nil="true"/>
    <Process_x0020_Reviewed_x0020_Date xmlns="73a5ad5c-b488-48d9-8983-17b678f390ed" xsi:nil="true"/>
    <LegacyProcessLink xmlns="73A5AD5C-B488-48D9-8983-17B678F390ED">
      <Url xsi:nil="true"/>
      <Description xsi:nil="true"/>
    </LegacyProcessLink>
    <Point_x0020_of_x0020_Contact xmlns="73A5AD5C-B488-48D9-8983-17B678F390ED">
      <UserInfo>
        <DisplayName>Eakle, Wade L SPD</DisplayName>
        <AccountId>14660</AccountId>
        <AccountType/>
      </UserInfo>
    </Point_x0020_of_x0020_Contact>
    <Key_x0020_Process_x002d__x003f_ xmlns="73a5ad5c-b488-48d9-8983-17b678f390ed">true</Key_x0020_Process_x002d__x003f_>
    <ProcessNumber xmlns="73A5AD5C-B488-48D9-8983-17B678F390ED" xsi:nil="true"/>
    <_x0032_nd_x0020_Author xmlns="73A5AD5C-B488-48D9-8983-17B678F390ED">
      <UserInfo>
        <DisplayName/>
        <AccountId xsi:nil="true"/>
        <AccountType/>
      </UserInfo>
    </_x0032_nd_x0020_Author>
    <LegacyProcess xmlns="73A5AD5C-B488-48D9-8983-17B678F390ED" xsi:nil="true"/>
    <Best_x0020_Practice xmlns="73a5ad5c-b488-48d9-8983-17b678f390ed">false</Best_x0020_Practice>
    <Process_x0020_Reviewd_x0020_By xmlns="73a5ad5c-b488-48d9-8983-17b678f390ed">
      <UserInfo>
        <DisplayName/>
        <AccountId xsi:nil="true"/>
        <AccountType/>
      </UserInfo>
    </Process_x0020_Reviewd_x0020_By>
    <Unique_x0020_Local_x002f_Regional_x0020_Other_x0020__x0023_4 xmlns="73a5ad5c-b488-48d9-8983-17b678f390ed" xsi:nil="true"/>
    <National_x0020_Process_x0020_Number xmlns="73a5ad5c-b488-48d9-8983-17b678f390ed">12</National_x0020_Process_x0020_Number>
    <DFAR_x0020_Listing xmlns="73a5ad5c-b488-48d9-8983-17b678f390ed"/>
    <CPI_x0020_Initiative_x0020_Date_x0020_Planned xmlns="73a5ad5c-b488-48d9-8983-17b678f390ed" xsi:nil="true"/>
    <CPI_x0020_Army_x0020_PowerSteering_x0020_Link xmlns="73a5ad5c-b488-48d9-8983-17b678f390ed">
      <Url xsi:nil="true"/>
      <Description xsi:nil="true"/>
    </CPI_x0020_Army_x0020_PowerSteering_x0020_Link>
    <Subregion_x0020_or_x0020_District xmlns="73a5ad5c-b488-48d9-8983-17b678f390ed" xsi:nil="true"/>
    <CPI_x0020_Initiative_x0020_In_x0020_Progress_x002d__x003f_ xmlns="73a5ad5c-b488-48d9-8983-17b678f390ed">No</CPI_x0020_Initiative_x0020_In_x0020_Progress_x002d__x003f_>
    <CPI_x0020_Project_x0020_Owner xmlns="73a5ad5c-b488-48d9-8983-17b678f390ed">
      <UserInfo>
        <DisplayName/>
        <AccountId xsi:nil="true"/>
        <AccountType/>
      </UserInfo>
    </CPI_x0020_Project_x0020_Owner>
    <Unique_x0020_Local_x002f_Regional_x0020_Office_x002f_Owner xmlns="73a5ad5c-b488-48d9-8983-17b678f390ed" xsi:nil="true"/>
    <ACE_x002d_IT_x0020_ServiceCategory xmlns="73a5ad5c-b488-48d9-8983-17b678f390ed" xsi:nil="true"/>
    <ACE_x002d_IT_x0020_IMIT_x0020_Mission_x0020_Area xmlns="73a5ad5c-b488-48d9-8983-17b678f390ed" xsi:nil="true"/>
    <ACE_x002d_IT_x0020_MissionAreaClass xmlns="73a5ad5c-b488-48d9-8983-17b678f390ed" xsi:nil="true"/>
    <ACE_x002d_IT_x0020_ServiceArea xmlns="73a5ad5c-b488-48d9-8983-17b678f390e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26B4C2-FCA7-4424-8E2D-4488AA39C3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A5AD5C-B488-48D9-8983-17B678F390ED"/>
    <ds:schemaRef ds:uri="73a5ad5c-b488-48d9-8983-17b678f390ed"/>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41FCBE90-0407-4EE4-A429-5CBC8176F664}">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73A5AD5C-B488-48D9-8983-17B678F390ED"/>
    <ds:schemaRef ds:uri="73a5ad5c-b488-48d9-8983-17b678f390ed"/>
    <ds:schemaRef ds:uri="http://schemas.openxmlformats.org/package/2006/metadata/core-properties"/>
  </ds:schemaRefs>
</ds:datastoreItem>
</file>

<file path=customXml/itemProps3.xml><?xml version="1.0" encoding="utf-8"?>
<ds:datastoreItem xmlns:ds="http://schemas.openxmlformats.org/officeDocument/2006/customXml" ds:itemID="{42541AC2-16CF-4CB4-BC0D-F370EF0177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PPT_Master_Slide_Template</Template>
  <TotalTime>0</TotalTime>
  <Words>1371</Words>
  <Application>Microsoft Office PowerPoint</Application>
  <PresentationFormat>On-screen Show (4:3)</PresentationFormat>
  <Paragraphs>250</Paragraphs>
  <Slides>19</Slides>
  <Notes>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Title Master</vt:lpstr>
      <vt:lpstr>Slide Master</vt:lpstr>
      <vt:lpstr>South Pacific Division   </vt:lpstr>
      <vt:lpstr>Summary</vt:lpstr>
      <vt:lpstr>Uniform Performance Standards for  Compensatory Mitigation Requirements </vt:lpstr>
      <vt:lpstr>Uniform Performance Standards </vt:lpstr>
      <vt:lpstr>Uniform Performance Standards </vt:lpstr>
      <vt:lpstr>Uniform Performance Standards </vt:lpstr>
      <vt:lpstr>UPS Flow Chart</vt:lpstr>
      <vt:lpstr>Attachment 1 Table of Uniform Performance Standards</vt:lpstr>
      <vt:lpstr>Attachment 1 (continued) Table of Uniform Performance Standards</vt:lpstr>
      <vt:lpstr>Attachment 2: UPS Worksheet</vt:lpstr>
      <vt:lpstr>Attachment 2: UPS Worksheet</vt:lpstr>
      <vt:lpstr>Attachment 3: Examples</vt:lpstr>
      <vt:lpstr>Example 2: Re-establishment of depressional wetlands and associated swales (page 1)</vt:lpstr>
      <vt:lpstr>Example 2: Re-establishment of depressional wetlands and associated swales (page 2)</vt:lpstr>
      <vt:lpstr>Frequently Asked Questions (FAQ)</vt:lpstr>
      <vt:lpstr>FAQs (continued)</vt:lpstr>
      <vt:lpstr>FAQs (continued)</vt:lpstr>
      <vt:lpstr>POC’s (PDT)</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keywords>unifom performance standards_x000d_
compensatory mitigation requirements</cp:keywords>
  <cp:lastModifiedBy/>
  <cp:revision>1</cp:revision>
  <dcterms:created xsi:type="dcterms:W3CDTF">2012-08-13T15:52:16Z</dcterms:created>
  <dcterms:modified xsi:type="dcterms:W3CDTF">2012-12-19T17:14:28Z</dcterms:modified>
  <cp:contentType>QMS 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0x010100F1045394DC4540D3B186153FF2D5B186001060F89EBCAC7C48873B0BCD3B5E7520</vt:lpwstr>
  </property>
</Properties>
</file>